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handoutMasterIdLst>
    <p:handoutMasterId r:id="rId18"/>
  </p:handoutMasterIdLst>
  <p:sldIdLst>
    <p:sldId id="256" r:id="rId2"/>
    <p:sldId id="257" r:id="rId3"/>
    <p:sldId id="310" r:id="rId4"/>
    <p:sldId id="324" r:id="rId5"/>
    <p:sldId id="325" r:id="rId6"/>
    <p:sldId id="326" r:id="rId7"/>
    <p:sldId id="327" r:id="rId8"/>
    <p:sldId id="328" r:id="rId9"/>
    <p:sldId id="317" r:id="rId10"/>
    <p:sldId id="318" r:id="rId11"/>
    <p:sldId id="319" r:id="rId12"/>
    <p:sldId id="320" r:id="rId13"/>
    <p:sldId id="321" r:id="rId14"/>
    <p:sldId id="322" r:id="rId15"/>
    <p:sldId id="323"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8" autoAdjust="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B55A0B-F6C1-4292-8E16-F5D7640D3410}" type="datetimeFigureOut">
              <a:rPr lang="el-GR" smtClean="0"/>
              <a:t>3/9/2022</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4C7E1B-21C8-4F97-A68F-A3ED0E357F74}" type="slidenum">
              <a:rPr lang="el-GR" smtClean="0"/>
              <a:t>‹#›</a:t>
            </a:fld>
            <a:endParaRPr lang="el-GR"/>
          </a:p>
        </p:txBody>
      </p:sp>
    </p:spTree>
    <p:extLst>
      <p:ext uri="{BB962C8B-B14F-4D97-AF65-F5344CB8AC3E}">
        <p14:creationId xmlns:p14="http://schemas.microsoft.com/office/powerpoint/2010/main" val="2651931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77F70-E04D-41A6-BEAC-D1021AB558DD}" type="datetimeFigureOut">
              <a:rPr lang="en-US" smtClean="0"/>
              <a:t>03.09.2022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C1507-E70C-48ED-A7DD-80CA73E8B328}" type="slidenum">
              <a:rPr lang="en-US" smtClean="0"/>
              <a:t>‹#›</a:t>
            </a:fld>
            <a:endParaRPr lang="en-US"/>
          </a:p>
        </p:txBody>
      </p:sp>
    </p:spTree>
    <p:extLst>
      <p:ext uri="{BB962C8B-B14F-4D97-AF65-F5344CB8AC3E}">
        <p14:creationId xmlns:p14="http://schemas.microsoft.com/office/powerpoint/2010/main" val="471157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D7CF55D4-10AA-4CCA-B375-39D691022108}" type="datetime1">
              <a:rPr lang="el-GR" smtClean="0"/>
              <a:t>3/9/2022</a:t>
            </a:fld>
            <a:endParaRPr lang="el-GR"/>
          </a:p>
        </p:txBody>
      </p:sp>
      <p:sp>
        <p:nvSpPr>
          <p:cNvPr id="5" name="4 - Θέση υποσέλιδου"/>
          <p:cNvSpPr>
            <a:spLocks noGrp="1"/>
          </p:cNvSpPr>
          <p:nvPr>
            <p:ph type="ftr" sz="quarter" idx="11"/>
          </p:nvPr>
        </p:nvSpPr>
        <p:spPr/>
        <p:txBody>
          <a:bodyPr/>
          <a:lstStyle/>
          <a:p>
            <a:r>
              <a:rPr lang="en-US"/>
              <a:t>2021-1-EL01-KA220-SCH-000027810</a:t>
            </a:r>
            <a:endParaRPr lang="el-GR"/>
          </a:p>
        </p:txBody>
      </p:sp>
      <p:sp>
        <p:nvSpPr>
          <p:cNvPr id="6" name="5 - Θέση αριθμού διαφάνειας"/>
          <p:cNvSpPr>
            <a:spLocks noGrp="1"/>
          </p:cNvSpPr>
          <p:nvPr>
            <p:ph type="sldNum" sz="quarter" idx="12"/>
          </p:nvPr>
        </p:nvSpPr>
        <p:spPr/>
        <p:txBody>
          <a:bodyPr/>
          <a:lstStyle/>
          <a:p>
            <a:fld id="{6D6C10A6-BC5D-48AD-91A6-CE0CC455C0B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0A5047C-A1A6-495B-B504-8F3494C3D142}" type="datetime1">
              <a:rPr lang="el-GR" smtClean="0"/>
              <a:t>3/9/2022</a:t>
            </a:fld>
            <a:endParaRPr lang="el-GR"/>
          </a:p>
        </p:txBody>
      </p:sp>
      <p:sp>
        <p:nvSpPr>
          <p:cNvPr id="5" name="4 - Θέση υποσέλιδου"/>
          <p:cNvSpPr>
            <a:spLocks noGrp="1"/>
          </p:cNvSpPr>
          <p:nvPr>
            <p:ph type="ftr" sz="quarter" idx="11"/>
          </p:nvPr>
        </p:nvSpPr>
        <p:spPr/>
        <p:txBody>
          <a:bodyPr/>
          <a:lstStyle/>
          <a:p>
            <a:r>
              <a:rPr lang="en-US"/>
              <a:t>2021-1-EL01-KA220-SCH-000027810</a:t>
            </a:r>
            <a:endParaRPr lang="el-GR"/>
          </a:p>
        </p:txBody>
      </p:sp>
      <p:sp>
        <p:nvSpPr>
          <p:cNvPr id="6" name="5 - Θέση αριθμού διαφάνειας"/>
          <p:cNvSpPr>
            <a:spLocks noGrp="1"/>
          </p:cNvSpPr>
          <p:nvPr>
            <p:ph type="sldNum" sz="quarter" idx="12"/>
          </p:nvPr>
        </p:nvSpPr>
        <p:spPr/>
        <p:txBody>
          <a:bodyPr/>
          <a:lstStyle/>
          <a:p>
            <a:fld id="{6D6C10A6-BC5D-48AD-91A6-CE0CC455C0B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51A9AD8-BD55-406B-B4D3-49644CAA1B90}" type="datetime1">
              <a:rPr lang="el-GR" smtClean="0"/>
              <a:t>3/9/2022</a:t>
            </a:fld>
            <a:endParaRPr lang="el-GR"/>
          </a:p>
        </p:txBody>
      </p:sp>
      <p:sp>
        <p:nvSpPr>
          <p:cNvPr id="5" name="4 - Θέση υποσέλιδου"/>
          <p:cNvSpPr>
            <a:spLocks noGrp="1"/>
          </p:cNvSpPr>
          <p:nvPr>
            <p:ph type="ftr" sz="quarter" idx="11"/>
          </p:nvPr>
        </p:nvSpPr>
        <p:spPr/>
        <p:txBody>
          <a:bodyPr/>
          <a:lstStyle/>
          <a:p>
            <a:r>
              <a:rPr lang="en-US"/>
              <a:t>2021-1-EL01-KA220-SCH-000027810</a:t>
            </a:r>
            <a:endParaRPr lang="el-GR"/>
          </a:p>
        </p:txBody>
      </p:sp>
      <p:sp>
        <p:nvSpPr>
          <p:cNvPr id="6" name="5 - Θέση αριθμού διαφάνειας"/>
          <p:cNvSpPr>
            <a:spLocks noGrp="1"/>
          </p:cNvSpPr>
          <p:nvPr>
            <p:ph type="sldNum" sz="quarter" idx="12"/>
          </p:nvPr>
        </p:nvSpPr>
        <p:spPr/>
        <p:txBody>
          <a:bodyPr/>
          <a:lstStyle/>
          <a:p>
            <a:fld id="{6D6C10A6-BC5D-48AD-91A6-CE0CC455C0B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7712178-83A3-44C4-A569-56DA7EC5505C}" type="datetime1">
              <a:rPr lang="el-GR" smtClean="0"/>
              <a:t>3/9/2022</a:t>
            </a:fld>
            <a:endParaRPr lang="el-GR"/>
          </a:p>
        </p:txBody>
      </p:sp>
      <p:sp>
        <p:nvSpPr>
          <p:cNvPr id="5" name="4 - Θέση υποσέλιδου"/>
          <p:cNvSpPr>
            <a:spLocks noGrp="1"/>
          </p:cNvSpPr>
          <p:nvPr>
            <p:ph type="ftr" sz="quarter" idx="11"/>
          </p:nvPr>
        </p:nvSpPr>
        <p:spPr/>
        <p:txBody>
          <a:bodyPr/>
          <a:lstStyle/>
          <a:p>
            <a:r>
              <a:rPr lang="en-US"/>
              <a:t>2021-1-EL01-KA220-SCH-000027810</a:t>
            </a:r>
            <a:endParaRPr lang="el-GR"/>
          </a:p>
        </p:txBody>
      </p:sp>
      <p:sp>
        <p:nvSpPr>
          <p:cNvPr id="6" name="5 - Θέση αριθμού διαφάνειας"/>
          <p:cNvSpPr>
            <a:spLocks noGrp="1"/>
          </p:cNvSpPr>
          <p:nvPr>
            <p:ph type="sldNum" sz="quarter" idx="12"/>
          </p:nvPr>
        </p:nvSpPr>
        <p:spPr/>
        <p:txBody>
          <a:bodyPr/>
          <a:lstStyle/>
          <a:p>
            <a:fld id="{6D6C10A6-BC5D-48AD-91A6-CE0CC455C0B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95CD634-C978-47ED-8181-6514030698D0}" type="datetime1">
              <a:rPr lang="el-GR" smtClean="0"/>
              <a:t>3/9/2022</a:t>
            </a:fld>
            <a:endParaRPr lang="el-GR"/>
          </a:p>
        </p:txBody>
      </p:sp>
      <p:sp>
        <p:nvSpPr>
          <p:cNvPr id="5" name="4 - Θέση υποσέλιδου"/>
          <p:cNvSpPr>
            <a:spLocks noGrp="1"/>
          </p:cNvSpPr>
          <p:nvPr>
            <p:ph type="ftr" sz="quarter" idx="11"/>
          </p:nvPr>
        </p:nvSpPr>
        <p:spPr/>
        <p:txBody>
          <a:bodyPr/>
          <a:lstStyle/>
          <a:p>
            <a:r>
              <a:rPr lang="en-US"/>
              <a:t>2021-1-EL01-KA220-SCH-000027810</a:t>
            </a:r>
            <a:endParaRPr lang="el-GR"/>
          </a:p>
        </p:txBody>
      </p:sp>
      <p:sp>
        <p:nvSpPr>
          <p:cNvPr id="6" name="5 - Θέση αριθμού διαφάνειας"/>
          <p:cNvSpPr>
            <a:spLocks noGrp="1"/>
          </p:cNvSpPr>
          <p:nvPr>
            <p:ph type="sldNum" sz="quarter" idx="12"/>
          </p:nvPr>
        </p:nvSpPr>
        <p:spPr/>
        <p:txBody>
          <a:bodyPr/>
          <a:lstStyle/>
          <a:p>
            <a:fld id="{6D6C10A6-BC5D-48AD-91A6-CE0CC455C0B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62975EB9-DBE9-4687-B65B-4E1D85E90A19}" type="datetime1">
              <a:rPr lang="el-GR" smtClean="0"/>
              <a:t>3/9/2022</a:t>
            </a:fld>
            <a:endParaRPr lang="el-GR"/>
          </a:p>
        </p:txBody>
      </p:sp>
      <p:sp>
        <p:nvSpPr>
          <p:cNvPr id="6" name="5 - Θέση υποσέλιδου"/>
          <p:cNvSpPr>
            <a:spLocks noGrp="1"/>
          </p:cNvSpPr>
          <p:nvPr>
            <p:ph type="ftr" sz="quarter" idx="11"/>
          </p:nvPr>
        </p:nvSpPr>
        <p:spPr/>
        <p:txBody>
          <a:bodyPr/>
          <a:lstStyle/>
          <a:p>
            <a:r>
              <a:rPr lang="en-US"/>
              <a:t>2021-1-EL01-KA220-SCH-000027810</a:t>
            </a:r>
            <a:endParaRPr lang="el-GR"/>
          </a:p>
        </p:txBody>
      </p:sp>
      <p:sp>
        <p:nvSpPr>
          <p:cNvPr id="7" name="6 - Θέση αριθμού διαφάνειας"/>
          <p:cNvSpPr>
            <a:spLocks noGrp="1"/>
          </p:cNvSpPr>
          <p:nvPr>
            <p:ph type="sldNum" sz="quarter" idx="12"/>
          </p:nvPr>
        </p:nvSpPr>
        <p:spPr/>
        <p:txBody>
          <a:bodyPr/>
          <a:lstStyle/>
          <a:p>
            <a:fld id="{6D6C10A6-BC5D-48AD-91A6-CE0CC455C0B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DAE5CDCE-2AAE-4911-8436-9D7F9372DC19}" type="datetime1">
              <a:rPr lang="el-GR" smtClean="0"/>
              <a:t>3/9/2022</a:t>
            </a:fld>
            <a:endParaRPr lang="el-GR"/>
          </a:p>
        </p:txBody>
      </p:sp>
      <p:sp>
        <p:nvSpPr>
          <p:cNvPr id="8" name="7 - Θέση υποσέλιδου"/>
          <p:cNvSpPr>
            <a:spLocks noGrp="1"/>
          </p:cNvSpPr>
          <p:nvPr>
            <p:ph type="ftr" sz="quarter" idx="11"/>
          </p:nvPr>
        </p:nvSpPr>
        <p:spPr/>
        <p:txBody>
          <a:bodyPr/>
          <a:lstStyle/>
          <a:p>
            <a:r>
              <a:rPr lang="en-US"/>
              <a:t>2021-1-EL01-KA220-SCH-000027810</a:t>
            </a:r>
            <a:endParaRPr lang="el-GR"/>
          </a:p>
        </p:txBody>
      </p:sp>
      <p:sp>
        <p:nvSpPr>
          <p:cNvPr id="9" name="8 - Θέση αριθμού διαφάνειας"/>
          <p:cNvSpPr>
            <a:spLocks noGrp="1"/>
          </p:cNvSpPr>
          <p:nvPr>
            <p:ph type="sldNum" sz="quarter" idx="12"/>
          </p:nvPr>
        </p:nvSpPr>
        <p:spPr/>
        <p:txBody>
          <a:bodyPr/>
          <a:lstStyle/>
          <a:p>
            <a:fld id="{6D6C10A6-BC5D-48AD-91A6-CE0CC455C0B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DEAD6222-6711-44D8-BB50-43BAD6246D37}" type="datetime1">
              <a:rPr lang="el-GR" smtClean="0"/>
              <a:t>3/9/2022</a:t>
            </a:fld>
            <a:endParaRPr lang="el-GR"/>
          </a:p>
        </p:txBody>
      </p:sp>
      <p:sp>
        <p:nvSpPr>
          <p:cNvPr id="4" name="3 - Θέση υποσέλιδου"/>
          <p:cNvSpPr>
            <a:spLocks noGrp="1"/>
          </p:cNvSpPr>
          <p:nvPr>
            <p:ph type="ftr" sz="quarter" idx="11"/>
          </p:nvPr>
        </p:nvSpPr>
        <p:spPr/>
        <p:txBody>
          <a:bodyPr/>
          <a:lstStyle/>
          <a:p>
            <a:r>
              <a:rPr lang="en-US"/>
              <a:t>2021-1-EL01-KA220-SCH-000027810</a:t>
            </a:r>
            <a:endParaRPr lang="el-GR"/>
          </a:p>
        </p:txBody>
      </p:sp>
      <p:sp>
        <p:nvSpPr>
          <p:cNvPr id="5" name="4 - Θέση αριθμού διαφάνειας"/>
          <p:cNvSpPr>
            <a:spLocks noGrp="1"/>
          </p:cNvSpPr>
          <p:nvPr>
            <p:ph type="sldNum" sz="quarter" idx="12"/>
          </p:nvPr>
        </p:nvSpPr>
        <p:spPr/>
        <p:txBody>
          <a:bodyPr/>
          <a:lstStyle/>
          <a:p>
            <a:fld id="{6D6C10A6-BC5D-48AD-91A6-CE0CC455C0B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1E5142B-673B-4FA6-881F-C12DF1C9554D}" type="datetime1">
              <a:rPr lang="el-GR" smtClean="0"/>
              <a:t>3/9/2022</a:t>
            </a:fld>
            <a:endParaRPr lang="el-GR"/>
          </a:p>
        </p:txBody>
      </p:sp>
      <p:sp>
        <p:nvSpPr>
          <p:cNvPr id="3" name="2 - Θέση υποσέλιδου"/>
          <p:cNvSpPr>
            <a:spLocks noGrp="1"/>
          </p:cNvSpPr>
          <p:nvPr>
            <p:ph type="ftr" sz="quarter" idx="11"/>
          </p:nvPr>
        </p:nvSpPr>
        <p:spPr/>
        <p:txBody>
          <a:bodyPr/>
          <a:lstStyle/>
          <a:p>
            <a:r>
              <a:rPr lang="en-US"/>
              <a:t>2021-1-EL01-KA220-SCH-000027810</a:t>
            </a:r>
            <a:endParaRPr lang="el-GR"/>
          </a:p>
        </p:txBody>
      </p:sp>
      <p:sp>
        <p:nvSpPr>
          <p:cNvPr id="4" name="3 - Θέση αριθμού διαφάνειας"/>
          <p:cNvSpPr>
            <a:spLocks noGrp="1"/>
          </p:cNvSpPr>
          <p:nvPr>
            <p:ph type="sldNum" sz="quarter" idx="12"/>
          </p:nvPr>
        </p:nvSpPr>
        <p:spPr/>
        <p:txBody>
          <a:bodyPr/>
          <a:lstStyle/>
          <a:p>
            <a:fld id="{6D6C10A6-BC5D-48AD-91A6-CE0CC455C0B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875A11-3C56-42F9-B3C5-7F01540585E8}" type="datetime1">
              <a:rPr lang="el-GR" smtClean="0"/>
              <a:t>3/9/2022</a:t>
            </a:fld>
            <a:endParaRPr lang="el-GR"/>
          </a:p>
        </p:txBody>
      </p:sp>
      <p:sp>
        <p:nvSpPr>
          <p:cNvPr id="6" name="5 - Θέση υποσέλιδου"/>
          <p:cNvSpPr>
            <a:spLocks noGrp="1"/>
          </p:cNvSpPr>
          <p:nvPr>
            <p:ph type="ftr" sz="quarter" idx="11"/>
          </p:nvPr>
        </p:nvSpPr>
        <p:spPr/>
        <p:txBody>
          <a:bodyPr/>
          <a:lstStyle/>
          <a:p>
            <a:r>
              <a:rPr lang="en-US"/>
              <a:t>2021-1-EL01-KA220-SCH-000027810</a:t>
            </a:r>
            <a:endParaRPr lang="el-GR"/>
          </a:p>
        </p:txBody>
      </p:sp>
      <p:sp>
        <p:nvSpPr>
          <p:cNvPr id="7" name="6 - Θέση αριθμού διαφάνειας"/>
          <p:cNvSpPr>
            <a:spLocks noGrp="1"/>
          </p:cNvSpPr>
          <p:nvPr>
            <p:ph type="sldNum" sz="quarter" idx="12"/>
          </p:nvPr>
        </p:nvSpPr>
        <p:spPr/>
        <p:txBody>
          <a:bodyPr/>
          <a:lstStyle/>
          <a:p>
            <a:fld id="{6D6C10A6-BC5D-48AD-91A6-CE0CC455C0B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B708C39-5BC8-46F2-A342-04E57784325E}" type="datetime1">
              <a:rPr lang="el-GR" smtClean="0"/>
              <a:t>3/9/2022</a:t>
            </a:fld>
            <a:endParaRPr lang="el-GR"/>
          </a:p>
        </p:txBody>
      </p:sp>
      <p:sp>
        <p:nvSpPr>
          <p:cNvPr id="6" name="5 - Θέση υποσέλιδου"/>
          <p:cNvSpPr>
            <a:spLocks noGrp="1"/>
          </p:cNvSpPr>
          <p:nvPr>
            <p:ph type="ftr" sz="quarter" idx="11"/>
          </p:nvPr>
        </p:nvSpPr>
        <p:spPr/>
        <p:txBody>
          <a:bodyPr/>
          <a:lstStyle/>
          <a:p>
            <a:r>
              <a:rPr lang="en-US"/>
              <a:t>2021-1-EL01-KA220-SCH-000027810</a:t>
            </a:r>
            <a:endParaRPr lang="el-GR"/>
          </a:p>
        </p:txBody>
      </p:sp>
      <p:sp>
        <p:nvSpPr>
          <p:cNvPr id="7" name="6 - Θέση αριθμού διαφάνειας"/>
          <p:cNvSpPr>
            <a:spLocks noGrp="1"/>
          </p:cNvSpPr>
          <p:nvPr>
            <p:ph type="sldNum" sz="quarter" idx="12"/>
          </p:nvPr>
        </p:nvSpPr>
        <p:spPr/>
        <p:txBody>
          <a:bodyPr/>
          <a:lstStyle/>
          <a:p>
            <a:fld id="{6D6C10A6-BC5D-48AD-91A6-CE0CC455C0B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814B2-8DDA-4F9A-B839-B3BFA3529EB1}" type="datetime1">
              <a:rPr lang="el-GR" smtClean="0"/>
              <a:t>3/9/2022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2021-1-EL01-KA220-SCH-000027810</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C10A6-BC5D-48AD-91A6-CE0CC455C0B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73812" y="3291321"/>
            <a:ext cx="7772400" cy="1470025"/>
          </a:xfrm>
        </p:spPr>
        <p:txBody>
          <a:bodyPr>
            <a:normAutofit fontScale="90000"/>
          </a:bodyPr>
          <a:lstStyle/>
          <a:p>
            <a:r>
              <a:rPr lang="el-GR" dirty="0"/>
              <a:t/>
            </a:r>
            <a:br>
              <a:rPr lang="el-GR" dirty="0"/>
            </a:br>
            <a:r>
              <a:rPr lang="en-US" b="1" dirty="0"/>
              <a:t> Playing and learning from the </a:t>
            </a:r>
            <a:r>
              <a:rPr lang="en-US" b="1" dirty="0" smtClean="0"/>
              <a:t>past</a:t>
            </a:r>
            <a:br>
              <a:rPr lang="en-US" b="1" dirty="0" smtClean="0"/>
            </a:br>
            <a:r>
              <a:rPr lang="en-US" b="1" dirty="0"/>
              <a:t/>
            </a:r>
            <a:br>
              <a:rPr lang="en-US" b="1" dirty="0"/>
            </a:br>
            <a:r>
              <a:rPr lang="en-GB" dirty="0" err="1"/>
              <a:t>Kickoff</a:t>
            </a:r>
            <a:r>
              <a:rPr lang="en-GB" dirty="0"/>
              <a:t> </a:t>
            </a:r>
            <a:r>
              <a:rPr lang="en-GB" dirty="0" smtClean="0"/>
              <a:t>Meeting, 05-06 </a:t>
            </a:r>
            <a:r>
              <a:rPr lang="en-GB" dirty="0"/>
              <a:t>July 2022, Trikala, Greece</a:t>
            </a:r>
            <a:r>
              <a:rPr lang="en-US" dirty="0"/>
              <a:t/>
            </a:r>
            <a:br>
              <a:rPr lang="en-US" dirty="0"/>
            </a:br>
            <a:endParaRPr lang="el-GR" b="1" dirty="0"/>
          </a:p>
        </p:txBody>
      </p:sp>
      <p:pic>
        <p:nvPicPr>
          <p:cNvPr id="4" name="3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pic>
        <p:nvPicPr>
          <p:cNvPr id="12" name="Imagine 7"/>
          <p:cNvPicPr/>
          <p:nvPr/>
        </p:nvPicPr>
        <p:blipFill>
          <a:blip r:embed="rId3">
            <a:extLst>
              <a:ext uri="{28A0092B-C50C-407E-A947-70E740481C1C}">
                <a14:useLocalDpi xmlns:a14="http://schemas.microsoft.com/office/drawing/2010/main" val="0"/>
              </a:ext>
            </a:extLst>
          </a:blip>
          <a:srcRect/>
          <a:stretch>
            <a:fillRect/>
          </a:stretch>
        </p:blipFill>
        <p:spPr bwMode="auto">
          <a:xfrm>
            <a:off x="1172990" y="495136"/>
            <a:ext cx="2287905" cy="418465"/>
          </a:xfrm>
          <a:prstGeom prst="rect">
            <a:avLst/>
          </a:prstGeom>
          <a:noFill/>
        </p:spPr>
      </p:pic>
      <p:pic>
        <p:nvPicPr>
          <p:cNvPr id="13" name="Imagine 1" descr="https://www.goethe.de/resources/files/jpg304/Intro_Erasmus1.jpg"/>
          <p:cNvPicPr/>
          <p:nvPr/>
        </p:nvPicPr>
        <p:blipFill>
          <a:blip r:embed="rId4"/>
          <a:srcRect/>
          <a:stretch>
            <a:fillRect/>
          </a:stretch>
        </p:blipFill>
        <p:spPr bwMode="auto">
          <a:xfrm>
            <a:off x="6804248" y="314161"/>
            <a:ext cx="1512570" cy="650240"/>
          </a:xfrm>
          <a:prstGeom prst="rect">
            <a:avLst/>
          </a:prstGeom>
          <a:noFill/>
          <a:ln w="9525">
            <a:noFill/>
            <a:miter lim="800000"/>
            <a:headEnd/>
            <a:tailEnd/>
          </a:ln>
        </p:spPr>
      </p:pic>
      <p:pic>
        <p:nvPicPr>
          <p:cNvPr id="14" name="Imagine 2"/>
          <p:cNvPicPr/>
          <p:nvPr/>
        </p:nvPicPr>
        <p:blipFill>
          <a:blip r:embed="rId5"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
        <p:nvSpPr>
          <p:cNvPr id="10" name="Footer Placeholder 9"/>
          <p:cNvSpPr>
            <a:spLocks noGrp="1"/>
          </p:cNvSpPr>
          <p:nvPr>
            <p:ph type="ftr" sz="quarter" idx="11"/>
          </p:nvPr>
        </p:nvSpPr>
        <p:spPr/>
        <p:txBody>
          <a:bodyPr/>
          <a:lstStyle/>
          <a:p>
            <a:r>
              <a:rPr lang="en-US"/>
              <a:t>2021-1-EL01-KA220-SCH-000027810</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7" name="6 - TextBox"/>
          <p:cNvSpPr txBox="1"/>
          <p:nvPr/>
        </p:nvSpPr>
        <p:spPr>
          <a:xfrm>
            <a:off x="1285852" y="1916832"/>
            <a:ext cx="6804248" cy="4001095"/>
          </a:xfrm>
          <a:prstGeom prst="rect">
            <a:avLst/>
          </a:prstGeom>
          <a:noFill/>
        </p:spPr>
        <p:txBody>
          <a:bodyPr wrap="square" rtlCol="0">
            <a:spAutoFit/>
          </a:bodyPr>
          <a:lstStyle/>
          <a:p>
            <a:pPr algn="r"/>
            <a:r>
              <a:rPr lang="en-US" sz="3600" b="1" dirty="0"/>
              <a:t>Tasks and responsibilities of each partner </a:t>
            </a:r>
            <a:r>
              <a:rPr lang="en-US" sz="3600" b="1" dirty="0" err="1"/>
              <a:t>organisation</a:t>
            </a:r>
            <a:r>
              <a:rPr lang="en-US" sz="3600" b="1" dirty="0"/>
              <a:t> </a:t>
            </a:r>
          </a:p>
          <a:p>
            <a:pPr algn="r"/>
            <a:endParaRPr lang="en-US" sz="2000" dirty="0"/>
          </a:p>
          <a:p>
            <a:pPr algn="just">
              <a:buFont typeface="Wingdings" pitchFamily="2" charset="2"/>
              <a:buChar char="q"/>
            </a:pPr>
            <a:r>
              <a:rPr lang="en-US" dirty="0"/>
              <a:t>The partner </a:t>
            </a:r>
            <a:r>
              <a:rPr lang="en-US" dirty="0" err="1"/>
              <a:t>Inspectoratul</a:t>
            </a:r>
            <a:r>
              <a:rPr lang="en-US" dirty="0"/>
              <a:t> </a:t>
            </a:r>
            <a:r>
              <a:rPr lang="en-US" dirty="0" err="1"/>
              <a:t>scolar</a:t>
            </a:r>
            <a:r>
              <a:rPr lang="en-US" dirty="0"/>
              <a:t> </a:t>
            </a:r>
            <a:r>
              <a:rPr lang="en-US" dirty="0" err="1"/>
              <a:t>judetean</a:t>
            </a:r>
            <a:r>
              <a:rPr lang="en-US" dirty="0"/>
              <a:t> Iasi has been appointed responsible for the internal monitoring and evaluation procedures of the project, which are described in the corresponding field of the proposal</a:t>
            </a:r>
          </a:p>
          <a:p>
            <a:pPr algn="just">
              <a:buFont typeface="Wingdings" pitchFamily="2" charset="2"/>
              <a:buChar char="q"/>
            </a:pPr>
            <a:endParaRPr lang="en-US" dirty="0"/>
          </a:p>
          <a:p>
            <a:pPr algn="just">
              <a:buFont typeface="Wingdings" pitchFamily="2" charset="2"/>
              <a:buChar char="q"/>
            </a:pPr>
            <a:r>
              <a:rPr lang="en-US" dirty="0"/>
              <a:t>The partner ISTANBUL VALILIGI, was appointed responsible (leader) for the dissemination of the results and deliverables of the project based on the detailed plan as described in the respective field of the proposal</a:t>
            </a:r>
          </a:p>
        </p:txBody>
      </p:sp>
      <p:sp>
        <p:nvSpPr>
          <p:cNvPr id="2" name="Footer Placeholder 1"/>
          <p:cNvSpPr>
            <a:spLocks noGrp="1"/>
          </p:cNvSpPr>
          <p:nvPr>
            <p:ph type="ftr" sz="quarter" idx="11"/>
          </p:nvPr>
        </p:nvSpPr>
        <p:spPr/>
        <p:txBody>
          <a:bodyPr/>
          <a:lstStyle/>
          <a:p>
            <a:r>
              <a:rPr lang="en-US"/>
              <a:t>2021-1-EL01-KA220-SCH-000027810</a:t>
            </a:r>
            <a:endParaRPr lang="el-GR"/>
          </a:p>
        </p:txBody>
      </p:sp>
      <p:pic>
        <p:nvPicPr>
          <p:cNvPr id="8" name="Imagine 7"/>
          <p:cNvPicPr/>
          <p:nvPr/>
        </p:nvPicPr>
        <p:blipFill>
          <a:blip r:embed="rId3">
            <a:extLst>
              <a:ext uri="{28A0092B-C50C-407E-A947-70E740481C1C}">
                <a14:useLocalDpi xmlns:a14="http://schemas.microsoft.com/office/drawing/2010/main" val="0"/>
              </a:ext>
            </a:extLst>
          </a:blip>
          <a:srcRect/>
          <a:stretch>
            <a:fillRect/>
          </a:stretch>
        </p:blipFill>
        <p:spPr bwMode="auto">
          <a:xfrm>
            <a:off x="1172990" y="495136"/>
            <a:ext cx="2287905" cy="418465"/>
          </a:xfrm>
          <a:prstGeom prst="rect">
            <a:avLst/>
          </a:prstGeom>
          <a:noFill/>
        </p:spPr>
      </p:pic>
      <p:pic>
        <p:nvPicPr>
          <p:cNvPr id="10" name="Imagine 1" descr="https://www.goethe.de/resources/files/jpg304/Intro_Erasmus1.jpg"/>
          <p:cNvPicPr/>
          <p:nvPr/>
        </p:nvPicPr>
        <p:blipFill>
          <a:blip r:embed="rId4"/>
          <a:srcRect/>
          <a:stretch>
            <a:fillRect/>
          </a:stretch>
        </p:blipFill>
        <p:spPr bwMode="auto">
          <a:xfrm>
            <a:off x="6804248" y="314161"/>
            <a:ext cx="1512570" cy="650240"/>
          </a:xfrm>
          <a:prstGeom prst="rect">
            <a:avLst/>
          </a:prstGeom>
          <a:noFill/>
          <a:ln w="9525">
            <a:noFill/>
            <a:miter lim="800000"/>
            <a:headEnd/>
            <a:tailEnd/>
          </a:ln>
        </p:spPr>
      </p:pic>
      <p:pic>
        <p:nvPicPr>
          <p:cNvPr id="11" name="Imagine 2"/>
          <p:cNvPicPr/>
          <p:nvPr/>
        </p:nvPicPr>
        <p:blipFill>
          <a:blip r:embed="rId5"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Tree>
    <p:extLst>
      <p:ext uri="{BB962C8B-B14F-4D97-AF65-F5344CB8AC3E}">
        <p14:creationId xmlns:p14="http://schemas.microsoft.com/office/powerpoint/2010/main" val="3167336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7" name="6 - TextBox"/>
          <p:cNvSpPr txBox="1"/>
          <p:nvPr/>
        </p:nvSpPr>
        <p:spPr>
          <a:xfrm>
            <a:off x="1147734" y="1955440"/>
            <a:ext cx="7452320" cy="4031873"/>
          </a:xfrm>
          <a:prstGeom prst="rect">
            <a:avLst/>
          </a:prstGeom>
          <a:noFill/>
        </p:spPr>
        <p:txBody>
          <a:bodyPr wrap="square" rtlCol="0">
            <a:spAutoFit/>
          </a:bodyPr>
          <a:lstStyle/>
          <a:p>
            <a:pPr algn="r"/>
            <a:r>
              <a:rPr lang="en-US" sz="3600" b="1" dirty="0"/>
              <a:t>Project Result 1 </a:t>
            </a:r>
          </a:p>
          <a:p>
            <a:pPr algn="r"/>
            <a:r>
              <a:rPr lang="en-US" sz="2000" b="1" i="1" dirty="0"/>
              <a:t>A guide of integrating game-based learning</a:t>
            </a:r>
          </a:p>
          <a:p>
            <a:pPr algn="r"/>
            <a:endParaRPr lang="en-US" sz="2000" dirty="0"/>
          </a:p>
          <a:p>
            <a:pPr algn="just"/>
            <a:r>
              <a:rPr lang="en-US" b="1" dirty="0"/>
              <a:t>Result Leading Organization: </a:t>
            </a:r>
            <a:r>
              <a:rPr lang="en-US" dirty="0"/>
              <a:t>DIEYTHINSI PROTOVATHMIA EKPAIDEYSIS TRIKALON (PRIMARY EDUCATION DIRECTORATE OF TRIKALA)</a:t>
            </a:r>
          </a:p>
          <a:p>
            <a:pPr algn="just"/>
            <a:endParaRPr lang="en-US" dirty="0"/>
          </a:p>
          <a:p>
            <a:pPr algn="just"/>
            <a:r>
              <a:rPr lang="en-US" dirty="0"/>
              <a:t>The guide will include ready-made examples for implementing game-based learning scenarios, a step-by-step guide to implementing and integrating game-based learning in the classroom, charts, </a:t>
            </a:r>
            <a:r>
              <a:rPr lang="en-US" dirty="0" err="1"/>
              <a:t>infographics</a:t>
            </a:r>
            <a:r>
              <a:rPr lang="en-US" dirty="0"/>
              <a:t>, ready-to-use digital educational content, good practices, case studies, etc. The ultimate goal of this guide is to provide all the necessary tools for teachers so that they know how to design, use, and integrate game-based learning into their classroom.</a:t>
            </a:r>
          </a:p>
        </p:txBody>
      </p:sp>
      <p:sp>
        <p:nvSpPr>
          <p:cNvPr id="2" name="Footer Placeholder 1"/>
          <p:cNvSpPr>
            <a:spLocks noGrp="1"/>
          </p:cNvSpPr>
          <p:nvPr>
            <p:ph type="ftr" sz="quarter" idx="11"/>
          </p:nvPr>
        </p:nvSpPr>
        <p:spPr/>
        <p:txBody>
          <a:bodyPr/>
          <a:lstStyle/>
          <a:p>
            <a:r>
              <a:rPr lang="en-US"/>
              <a:t>2021-1-EL01-KA220-SCH-000027810</a:t>
            </a:r>
            <a:endParaRPr lang="el-GR"/>
          </a:p>
        </p:txBody>
      </p:sp>
      <p:pic>
        <p:nvPicPr>
          <p:cNvPr id="8" name="Imagine 7"/>
          <p:cNvPicPr/>
          <p:nvPr/>
        </p:nvPicPr>
        <p:blipFill>
          <a:blip r:embed="rId3">
            <a:extLst>
              <a:ext uri="{28A0092B-C50C-407E-A947-70E740481C1C}">
                <a14:useLocalDpi xmlns:a14="http://schemas.microsoft.com/office/drawing/2010/main" val="0"/>
              </a:ext>
            </a:extLst>
          </a:blip>
          <a:srcRect/>
          <a:stretch>
            <a:fillRect/>
          </a:stretch>
        </p:blipFill>
        <p:spPr bwMode="auto">
          <a:xfrm>
            <a:off x="1172990" y="495136"/>
            <a:ext cx="2287905" cy="418465"/>
          </a:xfrm>
          <a:prstGeom prst="rect">
            <a:avLst/>
          </a:prstGeom>
          <a:noFill/>
        </p:spPr>
      </p:pic>
      <p:pic>
        <p:nvPicPr>
          <p:cNvPr id="10" name="Imagine 1" descr="https://www.goethe.de/resources/files/jpg304/Intro_Erasmus1.jpg"/>
          <p:cNvPicPr/>
          <p:nvPr/>
        </p:nvPicPr>
        <p:blipFill>
          <a:blip r:embed="rId4"/>
          <a:srcRect/>
          <a:stretch>
            <a:fillRect/>
          </a:stretch>
        </p:blipFill>
        <p:spPr bwMode="auto">
          <a:xfrm>
            <a:off x="6804248" y="314161"/>
            <a:ext cx="1512570" cy="650240"/>
          </a:xfrm>
          <a:prstGeom prst="rect">
            <a:avLst/>
          </a:prstGeom>
          <a:noFill/>
          <a:ln w="9525">
            <a:noFill/>
            <a:miter lim="800000"/>
            <a:headEnd/>
            <a:tailEnd/>
          </a:ln>
        </p:spPr>
      </p:pic>
      <p:pic>
        <p:nvPicPr>
          <p:cNvPr id="11" name="Imagine 2"/>
          <p:cNvPicPr/>
          <p:nvPr/>
        </p:nvPicPr>
        <p:blipFill>
          <a:blip r:embed="rId5"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Tree>
    <p:extLst>
      <p:ext uri="{BB962C8B-B14F-4D97-AF65-F5344CB8AC3E}">
        <p14:creationId xmlns:p14="http://schemas.microsoft.com/office/powerpoint/2010/main" val="3287442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7" name="6 - TextBox"/>
          <p:cNvSpPr txBox="1"/>
          <p:nvPr/>
        </p:nvSpPr>
        <p:spPr>
          <a:xfrm>
            <a:off x="1172990" y="1182521"/>
            <a:ext cx="7452320" cy="4893647"/>
          </a:xfrm>
          <a:prstGeom prst="rect">
            <a:avLst/>
          </a:prstGeom>
          <a:noFill/>
        </p:spPr>
        <p:txBody>
          <a:bodyPr wrap="square" rtlCol="0">
            <a:spAutoFit/>
          </a:bodyPr>
          <a:lstStyle/>
          <a:p>
            <a:pPr algn="r"/>
            <a:r>
              <a:rPr lang="en-US" sz="3600" b="1" dirty="0"/>
              <a:t>Project Result 2 </a:t>
            </a:r>
          </a:p>
          <a:p>
            <a:pPr algn="r"/>
            <a:r>
              <a:rPr lang="en-US" sz="2000" b="1" i="1" dirty="0"/>
              <a:t>Application for mobile devices on a digital platform for browsing and presenting information of cultural interest</a:t>
            </a:r>
          </a:p>
          <a:p>
            <a:pPr algn="r"/>
            <a:endParaRPr lang="en-US" sz="2000" dirty="0"/>
          </a:p>
          <a:p>
            <a:pPr algn="just"/>
            <a:r>
              <a:rPr lang="en-US" b="1" dirty="0"/>
              <a:t>Result Leading Organization: </a:t>
            </a:r>
            <a:r>
              <a:rPr lang="en-US" dirty="0"/>
              <a:t>CRHACK LAB FOLIGNO 4D ODV</a:t>
            </a:r>
          </a:p>
          <a:p>
            <a:pPr algn="just"/>
            <a:endParaRPr lang="en-US" dirty="0"/>
          </a:p>
          <a:p>
            <a:pPr algn="just"/>
            <a:r>
              <a:rPr lang="en-US" dirty="0"/>
              <a:t>An application for the dissemination of cultural heritage information should take care of both types of users (mobile and fixed), making the most of the features of each access device (mobile versus desktop). The design of the application includes additional innovative features, such as the provision of personalized suggestions for activities that are considered appropriate for the user. </a:t>
            </a:r>
          </a:p>
          <a:p>
            <a:pPr algn="just"/>
            <a:r>
              <a:rPr lang="en-US" dirty="0"/>
              <a:t>An additional feature provided is the use of augmented reality techniques, through which digital graphics, sound and stimuli for the other senses are superimposed on a real environment, providing a "live" and interesting experience for users. </a:t>
            </a:r>
          </a:p>
        </p:txBody>
      </p:sp>
      <p:sp>
        <p:nvSpPr>
          <p:cNvPr id="2" name="Footer Placeholder 1"/>
          <p:cNvSpPr>
            <a:spLocks noGrp="1"/>
          </p:cNvSpPr>
          <p:nvPr>
            <p:ph type="ftr" sz="quarter" idx="11"/>
          </p:nvPr>
        </p:nvSpPr>
        <p:spPr/>
        <p:txBody>
          <a:bodyPr/>
          <a:lstStyle/>
          <a:p>
            <a:r>
              <a:rPr lang="en-US"/>
              <a:t>2021-1-EL01-KA220-SCH-000027810</a:t>
            </a:r>
            <a:endParaRPr lang="el-GR"/>
          </a:p>
        </p:txBody>
      </p:sp>
      <p:pic>
        <p:nvPicPr>
          <p:cNvPr id="8" name="Imagine 7"/>
          <p:cNvPicPr/>
          <p:nvPr/>
        </p:nvPicPr>
        <p:blipFill>
          <a:blip r:embed="rId3">
            <a:extLst>
              <a:ext uri="{28A0092B-C50C-407E-A947-70E740481C1C}">
                <a14:useLocalDpi xmlns:a14="http://schemas.microsoft.com/office/drawing/2010/main" val="0"/>
              </a:ext>
            </a:extLst>
          </a:blip>
          <a:srcRect/>
          <a:stretch>
            <a:fillRect/>
          </a:stretch>
        </p:blipFill>
        <p:spPr bwMode="auto">
          <a:xfrm>
            <a:off x="1172990" y="495136"/>
            <a:ext cx="2287905" cy="418465"/>
          </a:xfrm>
          <a:prstGeom prst="rect">
            <a:avLst/>
          </a:prstGeom>
          <a:noFill/>
        </p:spPr>
      </p:pic>
      <p:pic>
        <p:nvPicPr>
          <p:cNvPr id="10" name="Imagine 1" descr="https://www.goethe.de/resources/files/jpg304/Intro_Erasmus1.jpg"/>
          <p:cNvPicPr/>
          <p:nvPr/>
        </p:nvPicPr>
        <p:blipFill>
          <a:blip r:embed="rId4"/>
          <a:srcRect/>
          <a:stretch>
            <a:fillRect/>
          </a:stretch>
        </p:blipFill>
        <p:spPr bwMode="auto">
          <a:xfrm>
            <a:off x="6804248" y="314161"/>
            <a:ext cx="1512570" cy="650240"/>
          </a:xfrm>
          <a:prstGeom prst="rect">
            <a:avLst/>
          </a:prstGeom>
          <a:noFill/>
          <a:ln w="9525">
            <a:noFill/>
            <a:miter lim="800000"/>
            <a:headEnd/>
            <a:tailEnd/>
          </a:ln>
        </p:spPr>
      </p:pic>
      <p:pic>
        <p:nvPicPr>
          <p:cNvPr id="11" name="Imagine 2"/>
          <p:cNvPicPr/>
          <p:nvPr/>
        </p:nvPicPr>
        <p:blipFill>
          <a:blip r:embed="rId5"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Tree>
    <p:extLst>
      <p:ext uri="{BB962C8B-B14F-4D97-AF65-F5344CB8AC3E}">
        <p14:creationId xmlns:p14="http://schemas.microsoft.com/office/powerpoint/2010/main" val="3128711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7" name="6 - TextBox"/>
          <p:cNvSpPr txBox="1"/>
          <p:nvPr/>
        </p:nvSpPr>
        <p:spPr>
          <a:xfrm>
            <a:off x="1290466" y="939482"/>
            <a:ext cx="7596336" cy="5416868"/>
          </a:xfrm>
          <a:prstGeom prst="rect">
            <a:avLst/>
          </a:prstGeom>
          <a:noFill/>
        </p:spPr>
        <p:txBody>
          <a:bodyPr wrap="square" rtlCol="0">
            <a:spAutoFit/>
          </a:bodyPr>
          <a:lstStyle/>
          <a:p>
            <a:pPr algn="r"/>
            <a:r>
              <a:rPr lang="en-US" sz="3600" b="1" dirty="0"/>
              <a:t>Project Result 3 </a:t>
            </a:r>
          </a:p>
          <a:p>
            <a:pPr algn="r"/>
            <a:r>
              <a:rPr lang="en-US" sz="2000" b="1" i="1" dirty="0"/>
              <a:t>Interactive educational game for primary school students</a:t>
            </a:r>
          </a:p>
          <a:p>
            <a:pPr algn="r"/>
            <a:endParaRPr lang="en-US" sz="2000" dirty="0"/>
          </a:p>
          <a:p>
            <a:pPr algn="just"/>
            <a:r>
              <a:rPr lang="en-US" b="1" dirty="0"/>
              <a:t>Result Leading Organization: </a:t>
            </a:r>
            <a:r>
              <a:rPr lang="en-US" dirty="0"/>
              <a:t>ANAPTIXIAKO KENTRO THESSALIAS</a:t>
            </a:r>
          </a:p>
          <a:p>
            <a:pPr algn="just"/>
            <a:endParaRPr lang="en-US" dirty="0"/>
          </a:p>
          <a:p>
            <a:pPr algn="just"/>
            <a:r>
              <a:rPr lang="en-US" dirty="0"/>
              <a:t>This involves the creation of digital educational games (one for each partner country) based on game-based learning which aim simultaneously to the improvement of literacy principles and contribute to the support and development of the emerging cultural and digital literacy of the learners  utilizing the cultural identity of each partner country with the use of internet applications. </a:t>
            </a:r>
          </a:p>
          <a:p>
            <a:pPr algn="just"/>
            <a:endParaRPr lang="en-US" dirty="0"/>
          </a:p>
          <a:p>
            <a:pPr algn="just"/>
            <a:r>
              <a:rPr lang="en-US" dirty="0"/>
              <a:t>The produced games will comprise a basic educational tool not only in the hands of primary school educators but also of the learners and their guardians. The main educational aim of this intellectual product is the connection of the learners with the history and culture of their region deploying modern technology, in order to understand technology as a mean of approaching multiple fields of research.</a:t>
            </a:r>
          </a:p>
        </p:txBody>
      </p:sp>
      <p:sp>
        <p:nvSpPr>
          <p:cNvPr id="2" name="Footer Placeholder 1"/>
          <p:cNvSpPr>
            <a:spLocks noGrp="1"/>
          </p:cNvSpPr>
          <p:nvPr>
            <p:ph type="ftr" sz="quarter" idx="11"/>
          </p:nvPr>
        </p:nvSpPr>
        <p:spPr/>
        <p:txBody>
          <a:bodyPr/>
          <a:lstStyle/>
          <a:p>
            <a:r>
              <a:rPr lang="en-US"/>
              <a:t>2021-1-EL01-KA220-SCH-000027810</a:t>
            </a:r>
            <a:endParaRPr lang="el-GR"/>
          </a:p>
        </p:txBody>
      </p:sp>
      <p:pic>
        <p:nvPicPr>
          <p:cNvPr id="8" name="Imagine 7"/>
          <p:cNvPicPr/>
          <p:nvPr/>
        </p:nvPicPr>
        <p:blipFill>
          <a:blip r:embed="rId3">
            <a:extLst>
              <a:ext uri="{28A0092B-C50C-407E-A947-70E740481C1C}">
                <a14:useLocalDpi xmlns:a14="http://schemas.microsoft.com/office/drawing/2010/main" val="0"/>
              </a:ext>
            </a:extLst>
          </a:blip>
          <a:srcRect/>
          <a:stretch>
            <a:fillRect/>
          </a:stretch>
        </p:blipFill>
        <p:spPr bwMode="auto">
          <a:xfrm>
            <a:off x="1172990" y="495136"/>
            <a:ext cx="2287905" cy="418465"/>
          </a:xfrm>
          <a:prstGeom prst="rect">
            <a:avLst/>
          </a:prstGeom>
          <a:noFill/>
        </p:spPr>
      </p:pic>
      <p:pic>
        <p:nvPicPr>
          <p:cNvPr id="10" name="Imagine 1" descr="https://www.goethe.de/resources/files/jpg304/Intro_Erasmus1.jpg"/>
          <p:cNvPicPr/>
          <p:nvPr/>
        </p:nvPicPr>
        <p:blipFill>
          <a:blip r:embed="rId4"/>
          <a:srcRect/>
          <a:stretch>
            <a:fillRect/>
          </a:stretch>
        </p:blipFill>
        <p:spPr bwMode="auto">
          <a:xfrm>
            <a:off x="6804248" y="314161"/>
            <a:ext cx="1512570" cy="650240"/>
          </a:xfrm>
          <a:prstGeom prst="rect">
            <a:avLst/>
          </a:prstGeom>
          <a:noFill/>
          <a:ln w="9525">
            <a:noFill/>
            <a:miter lim="800000"/>
            <a:headEnd/>
            <a:tailEnd/>
          </a:ln>
        </p:spPr>
      </p:pic>
      <p:pic>
        <p:nvPicPr>
          <p:cNvPr id="11" name="Imagine 2"/>
          <p:cNvPicPr/>
          <p:nvPr/>
        </p:nvPicPr>
        <p:blipFill>
          <a:blip r:embed="rId5"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Tree>
    <p:extLst>
      <p:ext uri="{BB962C8B-B14F-4D97-AF65-F5344CB8AC3E}">
        <p14:creationId xmlns:p14="http://schemas.microsoft.com/office/powerpoint/2010/main" val="983677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7" name="6 - TextBox"/>
          <p:cNvSpPr txBox="1"/>
          <p:nvPr/>
        </p:nvSpPr>
        <p:spPr>
          <a:xfrm>
            <a:off x="1285852" y="980728"/>
            <a:ext cx="7596336" cy="5109091"/>
          </a:xfrm>
          <a:prstGeom prst="rect">
            <a:avLst/>
          </a:prstGeom>
          <a:noFill/>
        </p:spPr>
        <p:txBody>
          <a:bodyPr wrap="square" rtlCol="0">
            <a:spAutoFit/>
          </a:bodyPr>
          <a:lstStyle/>
          <a:p>
            <a:pPr algn="r"/>
            <a:r>
              <a:rPr lang="en-US" sz="3600" b="1" dirty="0"/>
              <a:t>Multiplier Events </a:t>
            </a:r>
          </a:p>
          <a:p>
            <a:pPr algn="r"/>
            <a:endParaRPr lang="en-US" sz="2000" dirty="0"/>
          </a:p>
          <a:p>
            <a:pPr algn="just"/>
            <a:r>
              <a:rPr lang="en-US" b="1" dirty="0"/>
              <a:t>Event Title: </a:t>
            </a:r>
            <a:r>
              <a:rPr lang="en-US" dirty="0"/>
              <a:t>Seminar on the use of interactive educational games in primary education</a:t>
            </a:r>
          </a:p>
          <a:p>
            <a:pPr algn="just"/>
            <a:endParaRPr lang="en-US" dirty="0"/>
          </a:p>
          <a:p>
            <a:pPr algn="just"/>
            <a:r>
              <a:rPr lang="en-US" dirty="0"/>
              <a:t>These events aiming at the presentation of the project and its completed results in the countries of the partners. The event will take place in February 2024.  The three intellectual outputs (results) of the project will be presented to the wide audience of interest: the guide for game based learning (O1), the application of a digital search platform in places of cultural interest (O2)  and the interactive educational game for primary school students with the use of augmented reality(O3).</a:t>
            </a:r>
          </a:p>
          <a:p>
            <a:pPr algn="just"/>
            <a:endParaRPr lang="en-US" dirty="0"/>
          </a:p>
          <a:p>
            <a:pPr algn="just"/>
            <a:r>
              <a:rPr lang="en-US" dirty="0"/>
              <a:t>During the seminar lecturers, educators, and representatives from educational and cultural organizations will be invited in order to share their personal experiences on modern technologies applications in combination with promoting cultural elements. </a:t>
            </a:r>
          </a:p>
        </p:txBody>
      </p:sp>
      <p:sp>
        <p:nvSpPr>
          <p:cNvPr id="2" name="Footer Placeholder 1"/>
          <p:cNvSpPr>
            <a:spLocks noGrp="1"/>
          </p:cNvSpPr>
          <p:nvPr>
            <p:ph type="ftr" sz="quarter" idx="11"/>
          </p:nvPr>
        </p:nvSpPr>
        <p:spPr/>
        <p:txBody>
          <a:bodyPr/>
          <a:lstStyle/>
          <a:p>
            <a:r>
              <a:rPr lang="en-US"/>
              <a:t>2021-1-EL01-KA220-SCH-000027810</a:t>
            </a:r>
            <a:endParaRPr lang="el-GR"/>
          </a:p>
        </p:txBody>
      </p:sp>
      <p:pic>
        <p:nvPicPr>
          <p:cNvPr id="8" name="Imagine 7"/>
          <p:cNvPicPr/>
          <p:nvPr/>
        </p:nvPicPr>
        <p:blipFill>
          <a:blip r:embed="rId3">
            <a:extLst>
              <a:ext uri="{28A0092B-C50C-407E-A947-70E740481C1C}">
                <a14:useLocalDpi xmlns:a14="http://schemas.microsoft.com/office/drawing/2010/main" val="0"/>
              </a:ext>
            </a:extLst>
          </a:blip>
          <a:srcRect/>
          <a:stretch>
            <a:fillRect/>
          </a:stretch>
        </p:blipFill>
        <p:spPr bwMode="auto">
          <a:xfrm>
            <a:off x="1172990" y="495136"/>
            <a:ext cx="2287905" cy="418465"/>
          </a:xfrm>
          <a:prstGeom prst="rect">
            <a:avLst/>
          </a:prstGeom>
          <a:noFill/>
        </p:spPr>
      </p:pic>
      <p:pic>
        <p:nvPicPr>
          <p:cNvPr id="10" name="Imagine 1" descr="https://www.goethe.de/resources/files/jpg304/Intro_Erasmus1.jpg"/>
          <p:cNvPicPr/>
          <p:nvPr/>
        </p:nvPicPr>
        <p:blipFill>
          <a:blip r:embed="rId4"/>
          <a:srcRect/>
          <a:stretch>
            <a:fillRect/>
          </a:stretch>
        </p:blipFill>
        <p:spPr bwMode="auto">
          <a:xfrm>
            <a:off x="6804248" y="314161"/>
            <a:ext cx="1512570" cy="650240"/>
          </a:xfrm>
          <a:prstGeom prst="rect">
            <a:avLst/>
          </a:prstGeom>
          <a:noFill/>
          <a:ln w="9525">
            <a:noFill/>
            <a:miter lim="800000"/>
            <a:headEnd/>
            <a:tailEnd/>
          </a:ln>
        </p:spPr>
      </p:pic>
      <p:pic>
        <p:nvPicPr>
          <p:cNvPr id="11" name="Imagine 2"/>
          <p:cNvPicPr/>
          <p:nvPr/>
        </p:nvPicPr>
        <p:blipFill>
          <a:blip r:embed="rId5"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Tree>
    <p:extLst>
      <p:ext uri="{BB962C8B-B14F-4D97-AF65-F5344CB8AC3E}">
        <p14:creationId xmlns:p14="http://schemas.microsoft.com/office/powerpoint/2010/main" val="337466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7" name="6 - TextBox"/>
          <p:cNvSpPr txBox="1"/>
          <p:nvPr/>
        </p:nvSpPr>
        <p:spPr>
          <a:xfrm>
            <a:off x="1346475" y="1305214"/>
            <a:ext cx="7236296" cy="4832092"/>
          </a:xfrm>
          <a:prstGeom prst="rect">
            <a:avLst/>
          </a:prstGeom>
          <a:noFill/>
        </p:spPr>
        <p:txBody>
          <a:bodyPr wrap="square" rtlCol="0">
            <a:spAutoFit/>
          </a:bodyPr>
          <a:lstStyle/>
          <a:p>
            <a:pPr algn="r"/>
            <a:r>
              <a:rPr lang="en-US" sz="3600" b="1" dirty="0"/>
              <a:t>Learning, Teaching, Training Activities</a:t>
            </a:r>
          </a:p>
          <a:p>
            <a:pPr algn="r"/>
            <a:endParaRPr lang="en-US" sz="2000" dirty="0"/>
          </a:p>
          <a:p>
            <a:pPr algn="just"/>
            <a:r>
              <a:rPr lang="en-US" b="1" dirty="0"/>
              <a:t>Title: </a:t>
            </a:r>
            <a:r>
              <a:rPr lang="en-US" dirty="0"/>
              <a:t>Training on the use of the intellectual products of this project by educators of primary education</a:t>
            </a:r>
          </a:p>
          <a:p>
            <a:pPr algn="just"/>
            <a:endParaRPr lang="en-US" dirty="0"/>
          </a:p>
          <a:p>
            <a:pPr algn="just"/>
            <a:r>
              <a:rPr lang="en-US" dirty="0"/>
              <a:t>The training activities will be implemented by the DEVELOPMENT CENTER OF THESSALY  in collaboration with the DIRECTORATE OF PRIMARY EDUCATION OF THESSALY on November 2023 in </a:t>
            </a:r>
            <a:r>
              <a:rPr lang="en-US" dirty="0" err="1"/>
              <a:t>Trikala</a:t>
            </a:r>
            <a:r>
              <a:rPr lang="en-US" dirty="0"/>
              <a:t> Thessaly. </a:t>
            </a:r>
          </a:p>
          <a:p>
            <a:pPr algn="just"/>
            <a:endParaRPr lang="en-US" dirty="0"/>
          </a:p>
          <a:p>
            <a:pPr algn="just"/>
            <a:r>
              <a:rPr lang="en-US" dirty="0"/>
              <a:t>The process of training includes three intellectual products of the project. The guide for game based learning (IO1), the application for mobile devices of digital search platform and presentation of information about places of cultural interest (O2) and the interactive educational game for primary school students(O3). </a:t>
            </a:r>
          </a:p>
        </p:txBody>
      </p:sp>
      <p:sp>
        <p:nvSpPr>
          <p:cNvPr id="2" name="Footer Placeholder 1"/>
          <p:cNvSpPr>
            <a:spLocks noGrp="1"/>
          </p:cNvSpPr>
          <p:nvPr>
            <p:ph type="ftr" sz="quarter" idx="11"/>
          </p:nvPr>
        </p:nvSpPr>
        <p:spPr/>
        <p:txBody>
          <a:bodyPr/>
          <a:lstStyle/>
          <a:p>
            <a:r>
              <a:rPr lang="en-US"/>
              <a:t>2021-1-EL01-KA220-SCH-000027810</a:t>
            </a:r>
            <a:endParaRPr lang="el-GR"/>
          </a:p>
        </p:txBody>
      </p:sp>
      <p:pic>
        <p:nvPicPr>
          <p:cNvPr id="8" name="Imagine 7"/>
          <p:cNvPicPr/>
          <p:nvPr/>
        </p:nvPicPr>
        <p:blipFill>
          <a:blip r:embed="rId3">
            <a:extLst>
              <a:ext uri="{28A0092B-C50C-407E-A947-70E740481C1C}">
                <a14:useLocalDpi xmlns:a14="http://schemas.microsoft.com/office/drawing/2010/main" val="0"/>
              </a:ext>
            </a:extLst>
          </a:blip>
          <a:srcRect/>
          <a:stretch>
            <a:fillRect/>
          </a:stretch>
        </p:blipFill>
        <p:spPr bwMode="auto">
          <a:xfrm>
            <a:off x="1172990" y="495136"/>
            <a:ext cx="2287905" cy="418465"/>
          </a:xfrm>
          <a:prstGeom prst="rect">
            <a:avLst/>
          </a:prstGeom>
          <a:noFill/>
        </p:spPr>
      </p:pic>
      <p:pic>
        <p:nvPicPr>
          <p:cNvPr id="10" name="Imagine 1" descr="https://www.goethe.de/resources/files/jpg304/Intro_Erasmus1.jpg"/>
          <p:cNvPicPr/>
          <p:nvPr/>
        </p:nvPicPr>
        <p:blipFill>
          <a:blip r:embed="rId4"/>
          <a:srcRect/>
          <a:stretch>
            <a:fillRect/>
          </a:stretch>
        </p:blipFill>
        <p:spPr bwMode="auto">
          <a:xfrm>
            <a:off x="6804248" y="314161"/>
            <a:ext cx="1512570" cy="650240"/>
          </a:xfrm>
          <a:prstGeom prst="rect">
            <a:avLst/>
          </a:prstGeom>
          <a:noFill/>
          <a:ln w="9525">
            <a:noFill/>
            <a:miter lim="800000"/>
            <a:headEnd/>
            <a:tailEnd/>
          </a:ln>
        </p:spPr>
      </p:pic>
      <p:pic>
        <p:nvPicPr>
          <p:cNvPr id="11" name="Imagine 2"/>
          <p:cNvPicPr/>
          <p:nvPr/>
        </p:nvPicPr>
        <p:blipFill>
          <a:blip r:embed="rId5"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Tree>
    <p:extLst>
      <p:ext uri="{BB962C8B-B14F-4D97-AF65-F5344CB8AC3E}">
        <p14:creationId xmlns:p14="http://schemas.microsoft.com/office/powerpoint/2010/main" val="1171506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8" name="7 - TextBox"/>
          <p:cNvSpPr txBox="1"/>
          <p:nvPr/>
        </p:nvSpPr>
        <p:spPr>
          <a:xfrm>
            <a:off x="1835696" y="1597729"/>
            <a:ext cx="6786610" cy="3662541"/>
          </a:xfrm>
          <a:prstGeom prst="rect">
            <a:avLst/>
          </a:prstGeom>
          <a:noFill/>
        </p:spPr>
        <p:txBody>
          <a:bodyPr wrap="square" rtlCol="0">
            <a:spAutoFit/>
          </a:bodyPr>
          <a:lstStyle/>
          <a:p>
            <a:pPr lvl="0" algn="r">
              <a:spcBef>
                <a:spcPct val="0"/>
              </a:spcBef>
              <a:defRPr/>
            </a:pPr>
            <a:r>
              <a:rPr lang="en-US" sz="4000" b="1" dirty="0"/>
              <a:t>Main project details</a:t>
            </a:r>
          </a:p>
          <a:p>
            <a:pPr lvl="0" algn="just">
              <a:spcBef>
                <a:spcPct val="0"/>
              </a:spcBef>
              <a:defRPr/>
            </a:pPr>
            <a:endParaRPr lang="en-US" dirty="0"/>
          </a:p>
          <a:p>
            <a:pPr lvl="0" algn="just">
              <a:spcBef>
                <a:spcPct val="0"/>
              </a:spcBef>
              <a:defRPr/>
            </a:pPr>
            <a:endParaRPr lang="en-US" dirty="0"/>
          </a:p>
          <a:p>
            <a:pPr lvl="0" algn="just">
              <a:spcBef>
                <a:spcPct val="0"/>
              </a:spcBef>
              <a:defRPr/>
            </a:pPr>
            <a:r>
              <a:rPr lang="en-US" sz="2000" dirty="0"/>
              <a:t>Duration: 24 months</a:t>
            </a:r>
          </a:p>
          <a:p>
            <a:pPr lvl="0" algn="just">
              <a:spcBef>
                <a:spcPct val="0"/>
              </a:spcBef>
              <a:defRPr/>
            </a:pPr>
            <a:endParaRPr lang="en-US" sz="2000" dirty="0"/>
          </a:p>
          <a:p>
            <a:pPr lvl="0" algn="just">
              <a:spcBef>
                <a:spcPct val="0"/>
              </a:spcBef>
              <a:defRPr/>
            </a:pPr>
            <a:r>
              <a:rPr lang="en-US" sz="2000" dirty="0"/>
              <a:t>Starting date : 28/02/2022</a:t>
            </a:r>
          </a:p>
          <a:p>
            <a:pPr lvl="0" algn="just">
              <a:spcBef>
                <a:spcPct val="0"/>
              </a:spcBef>
              <a:defRPr/>
            </a:pPr>
            <a:endParaRPr lang="en-US" sz="2000" dirty="0"/>
          </a:p>
          <a:p>
            <a:pPr lvl="0" algn="just">
              <a:spcBef>
                <a:spcPct val="0"/>
              </a:spcBef>
              <a:defRPr/>
            </a:pPr>
            <a:r>
              <a:rPr lang="en-US" sz="2000" dirty="0"/>
              <a:t>Ending date: 27/02/2024</a:t>
            </a:r>
          </a:p>
          <a:p>
            <a:pPr lvl="0" algn="just">
              <a:spcBef>
                <a:spcPct val="0"/>
              </a:spcBef>
              <a:defRPr/>
            </a:pPr>
            <a:endParaRPr lang="en-US" sz="2000" dirty="0"/>
          </a:p>
          <a:p>
            <a:pPr lvl="0" algn="just">
              <a:spcBef>
                <a:spcPct val="0"/>
              </a:spcBef>
              <a:defRPr/>
            </a:pPr>
            <a:endParaRPr lang="el-GR" dirty="0"/>
          </a:p>
          <a:p>
            <a:endParaRPr lang="el-GR" dirty="0"/>
          </a:p>
        </p:txBody>
      </p:sp>
      <p:sp>
        <p:nvSpPr>
          <p:cNvPr id="2" name="Footer Placeholder 1"/>
          <p:cNvSpPr>
            <a:spLocks noGrp="1"/>
          </p:cNvSpPr>
          <p:nvPr>
            <p:ph type="ftr" sz="quarter" idx="11"/>
          </p:nvPr>
        </p:nvSpPr>
        <p:spPr/>
        <p:txBody>
          <a:bodyPr/>
          <a:lstStyle/>
          <a:p>
            <a:r>
              <a:rPr lang="en-US"/>
              <a:t>2021-1-EL01-KA220-SCH-000027810</a:t>
            </a:r>
            <a:endParaRPr lang="el-GR"/>
          </a:p>
        </p:txBody>
      </p:sp>
      <p:pic>
        <p:nvPicPr>
          <p:cNvPr id="6" name="Imagine 7"/>
          <p:cNvPicPr/>
          <p:nvPr/>
        </p:nvPicPr>
        <p:blipFill>
          <a:blip r:embed="rId3">
            <a:extLst>
              <a:ext uri="{28A0092B-C50C-407E-A947-70E740481C1C}">
                <a14:useLocalDpi xmlns:a14="http://schemas.microsoft.com/office/drawing/2010/main" val="0"/>
              </a:ext>
            </a:extLst>
          </a:blip>
          <a:srcRect/>
          <a:stretch>
            <a:fillRect/>
          </a:stretch>
        </p:blipFill>
        <p:spPr bwMode="auto">
          <a:xfrm>
            <a:off x="1172990" y="495136"/>
            <a:ext cx="2287905" cy="418465"/>
          </a:xfrm>
          <a:prstGeom prst="rect">
            <a:avLst/>
          </a:prstGeom>
          <a:noFill/>
        </p:spPr>
      </p:pic>
      <p:pic>
        <p:nvPicPr>
          <p:cNvPr id="7" name="Imagine 1" descr="https://www.goethe.de/resources/files/jpg304/Intro_Erasmus1.jpg"/>
          <p:cNvPicPr/>
          <p:nvPr/>
        </p:nvPicPr>
        <p:blipFill>
          <a:blip r:embed="rId4"/>
          <a:srcRect/>
          <a:stretch>
            <a:fillRect/>
          </a:stretch>
        </p:blipFill>
        <p:spPr bwMode="auto">
          <a:xfrm>
            <a:off x="6804248" y="314161"/>
            <a:ext cx="1512570" cy="650240"/>
          </a:xfrm>
          <a:prstGeom prst="rect">
            <a:avLst/>
          </a:prstGeom>
          <a:noFill/>
          <a:ln w="9525">
            <a:noFill/>
            <a:miter lim="800000"/>
            <a:headEnd/>
            <a:tailEnd/>
          </a:ln>
        </p:spPr>
      </p:pic>
      <p:pic>
        <p:nvPicPr>
          <p:cNvPr id="9" name="Imagine 2"/>
          <p:cNvPicPr/>
          <p:nvPr/>
        </p:nvPicPr>
        <p:blipFill>
          <a:blip r:embed="rId5"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7" name="6 - TextBox"/>
          <p:cNvSpPr txBox="1"/>
          <p:nvPr/>
        </p:nvSpPr>
        <p:spPr>
          <a:xfrm>
            <a:off x="1071538" y="1213299"/>
            <a:ext cx="8072462" cy="4832092"/>
          </a:xfrm>
          <a:prstGeom prst="rect">
            <a:avLst/>
          </a:prstGeom>
          <a:noFill/>
        </p:spPr>
        <p:txBody>
          <a:bodyPr wrap="square" rtlCol="0">
            <a:spAutoFit/>
          </a:bodyPr>
          <a:lstStyle/>
          <a:p>
            <a:pPr algn="r"/>
            <a:r>
              <a:rPr lang="en-US" sz="3600" b="1" dirty="0"/>
              <a:t>Transnational Project Meetings</a:t>
            </a:r>
            <a:endParaRPr lang="el-GR" sz="3600" dirty="0"/>
          </a:p>
          <a:p>
            <a:pPr lvl="0" algn="r">
              <a:spcBef>
                <a:spcPct val="0"/>
              </a:spcBef>
              <a:defRPr/>
            </a:pPr>
            <a:endParaRPr lang="en-US" sz="2000" dirty="0"/>
          </a:p>
          <a:p>
            <a:pPr algn="just">
              <a:buFont typeface="Wingdings" pitchFamily="2" charset="2"/>
              <a:buChar char="q"/>
            </a:pPr>
            <a:r>
              <a:rPr lang="en-US" dirty="0"/>
              <a:t>Kick-off meeting. June 2022 at the premises of the coordinator Directorate of Primary Education of </a:t>
            </a:r>
            <a:r>
              <a:rPr lang="en-US" dirty="0" err="1"/>
              <a:t>Trikala</a:t>
            </a:r>
            <a:r>
              <a:rPr lang="en-US" dirty="0"/>
              <a:t> (Greece) and which will be attended by 2 representatives from each partner</a:t>
            </a:r>
          </a:p>
          <a:p>
            <a:pPr algn="just">
              <a:buFont typeface="Wingdings" pitchFamily="2" charset="2"/>
              <a:buChar char="q"/>
            </a:pPr>
            <a:endParaRPr lang="en-US" dirty="0"/>
          </a:p>
          <a:p>
            <a:pPr algn="just">
              <a:buFont typeface="Wingdings" pitchFamily="2" charset="2"/>
              <a:buChar char="q"/>
            </a:pPr>
            <a:r>
              <a:rPr lang="en-US" dirty="0"/>
              <a:t>Second Meeting. It will take place in October 2022 at the premises of CRHACK LAB FOLIGNO 4D ODV (Italy) and which will be attended by 2 representatives from each partner </a:t>
            </a:r>
          </a:p>
          <a:p>
            <a:pPr algn="just">
              <a:buFont typeface="Wingdings" pitchFamily="2" charset="2"/>
              <a:buChar char="q"/>
            </a:pPr>
            <a:endParaRPr lang="el-GR" dirty="0"/>
          </a:p>
          <a:p>
            <a:pPr algn="just">
              <a:buFont typeface="Wingdings" pitchFamily="2" charset="2"/>
              <a:buChar char="q"/>
            </a:pPr>
            <a:r>
              <a:rPr lang="en-US" dirty="0"/>
              <a:t>Third Corporate Meeting. It will take place in May at the premises of ISTANBUL VALILIGI (Turkey) and which will be attended by 2 representatives from each partner</a:t>
            </a:r>
          </a:p>
          <a:p>
            <a:pPr algn="just">
              <a:buFont typeface="Wingdings" pitchFamily="2" charset="2"/>
              <a:buChar char="q"/>
            </a:pPr>
            <a:endParaRPr lang="en-US" dirty="0"/>
          </a:p>
          <a:p>
            <a:pPr algn="just">
              <a:buFont typeface="Wingdings" pitchFamily="2" charset="2"/>
              <a:buChar char="q"/>
            </a:pPr>
            <a:r>
              <a:rPr lang="en-US" dirty="0"/>
              <a:t>Final meeting. It will take place in January 2024 at the premises of the </a:t>
            </a:r>
            <a:r>
              <a:rPr lang="en-US" dirty="0" err="1"/>
              <a:t>Inspectoratul</a:t>
            </a:r>
            <a:r>
              <a:rPr lang="en-US" dirty="0"/>
              <a:t> </a:t>
            </a:r>
            <a:r>
              <a:rPr lang="en-US" dirty="0" err="1"/>
              <a:t>scolar</a:t>
            </a:r>
            <a:r>
              <a:rPr lang="en-US" dirty="0"/>
              <a:t> </a:t>
            </a:r>
            <a:r>
              <a:rPr lang="en-US" dirty="0" err="1"/>
              <a:t>judetean</a:t>
            </a:r>
            <a:r>
              <a:rPr lang="en-US" dirty="0"/>
              <a:t> Iasi (Romania) and which will be attended by two (2) representatives from each partner</a:t>
            </a:r>
          </a:p>
        </p:txBody>
      </p:sp>
      <p:sp>
        <p:nvSpPr>
          <p:cNvPr id="2" name="Footer Placeholder 1"/>
          <p:cNvSpPr>
            <a:spLocks noGrp="1"/>
          </p:cNvSpPr>
          <p:nvPr>
            <p:ph type="ftr" sz="quarter" idx="11"/>
          </p:nvPr>
        </p:nvSpPr>
        <p:spPr/>
        <p:txBody>
          <a:bodyPr/>
          <a:lstStyle/>
          <a:p>
            <a:r>
              <a:rPr lang="en-US"/>
              <a:t>2021-1-EL01-KA220-SCH-000027810</a:t>
            </a:r>
            <a:endParaRPr lang="el-GR"/>
          </a:p>
        </p:txBody>
      </p:sp>
      <p:pic>
        <p:nvPicPr>
          <p:cNvPr id="8" name="Imagine 7"/>
          <p:cNvPicPr/>
          <p:nvPr/>
        </p:nvPicPr>
        <p:blipFill>
          <a:blip r:embed="rId3">
            <a:extLst>
              <a:ext uri="{28A0092B-C50C-407E-A947-70E740481C1C}">
                <a14:useLocalDpi xmlns:a14="http://schemas.microsoft.com/office/drawing/2010/main" val="0"/>
              </a:ext>
            </a:extLst>
          </a:blip>
          <a:srcRect/>
          <a:stretch>
            <a:fillRect/>
          </a:stretch>
        </p:blipFill>
        <p:spPr bwMode="auto">
          <a:xfrm>
            <a:off x="1172990" y="495136"/>
            <a:ext cx="2287905" cy="418465"/>
          </a:xfrm>
          <a:prstGeom prst="rect">
            <a:avLst/>
          </a:prstGeom>
          <a:noFill/>
        </p:spPr>
      </p:pic>
      <p:pic>
        <p:nvPicPr>
          <p:cNvPr id="10" name="Imagine 1" descr="https://www.goethe.de/resources/files/jpg304/Intro_Erasmus1.jpg"/>
          <p:cNvPicPr/>
          <p:nvPr/>
        </p:nvPicPr>
        <p:blipFill>
          <a:blip r:embed="rId4"/>
          <a:srcRect/>
          <a:stretch>
            <a:fillRect/>
          </a:stretch>
        </p:blipFill>
        <p:spPr bwMode="auto">
          <a:xfrm>
            <a:off x="6804248" y="314161"/>
            <a:ext cx="1512570" cy="650240"/>
          </a:xfrm>
          <a:prstGeom prst="rect">
            <a:avLst/>
          </a:prstGeom>
          <a:noFill/>
          <a:ln w="9525">
            <a:noFill/>
            <a:miter lim="800000"/>
            <a:headEnd/>
            <a:tailEnd/>
          </a:ln>
        </p:spPr>
      </p:pic>
      <p:pic>
        <p:nvPicPr>
          <p:cNvPr id="11" name="Imagine 2"/>
          <p:cNvPicPr/>
          <p:nvPr/>
        </p:nvPicPr>
        <p:blipFill>
          <a:blip r:embed="rId5"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7" name="6 - TextBox"/>
          <p:cNvSpPr txBox="1"/>
          <p:nvPr/>
        </p:nvSpPr>
        <p:spPr>
          <a:xfrm>
            <a:off x="1547664" y="1012954"/>
            <a:ext cx="7236296" cy="4585871"/>
          </a:xfrm>
          <a:prstGeom prst="rect">
            <a:avLst/>
          </a:prstGeom>
          <a:noFill/>
        </p:spPr>
        <p:txBody>
          <a:bodyPr wrap="square" rtlCol="0">
            <a:spAutoFit/>
          </a:bodyPr>
          <a:lstStyle/>
          <a:p>
            <a:pPr algn="r"/>
            <a:r>
              <a:rPr lang="en-GB" sz="2000" b="1" dirty="0" err="1"/>
              <a:t>Kickoff</a:t>
            </a:r>
            <a:r>
              <a:rPr lang="en-GB" sz="2000" b="1" dirty="0"/>
              <a:t> Meeting “Playing and learning from the past”</a:t>
            </a:r>
          </a:p>
          <a:p>
            <a:pPr algn="r"/>
            <a:r>
              <a:rPr lang="en-GB" sz="2000" b="1" dirty="0"/>
              <a:t> 05-06 July 2022, Trikala, Greece</a:t>
            </a:r>
            <a:endParaRPr lang="en-US" sz="2000" b="1" dirty="0"/>
          </a:p>
          <a:p>
            <a:pPr algn="just"/>
            <a:endParaRPr lang="en-US" b="1" dirty="0"/>
          </a:p>
          <a:p>
            <a:pPr algn="just"/>
            <a:r>
              <a:rPr lang="en-US" b="1" dirty="0"/>
              <a:t>Participant:</a:t>
            </a:r>
          </a:p>
          <a:p>
            <a:pPr algn="just"/>
            <a:r>
              <a:rPr lang="ro-RO" sz="1800" dirty="0">
                <a:ea typeface="ＭＳ Ｐゴシック" pitchFamily="34" charset="-128"/>
                <a:cs typeface="ＭＳ Ｐゴシック" charset="0"/>
              </a:rPr>
              <a:t>Ilie Eliza – school inspector for </a:t>
            </a:r>
            <a:r>
              <a:rPr lang="ro-RO" sz="1800" dirty="0" smtClean="0">
                <a:ea typeface="ＭＳ Ｐゴシック" pitchFamily="34" charset="-128"/>
                <a:cs typeface="ＭＳ Ｐゴシック" charset="0"/>
              </a:rPr>
              <a:t>History</a:t>
            </a:r>
            <a:r>
              <a:rPr lang="en-US" sz="1800" dirty="0" smtClean="0">
                <a:ea typeface="ＭＳ Ｐゴシック" pitchFamily="34" charset="-128"/>
                <a:cs typeface="ＭＳ Ｐゴシック" charset="0"/>
              </a:rPr>
              <a:t> at ISJI </a:t>
            </a:r>
            <a:endParaRPr lang="ro-RO" sz="1800" dirty="0">
              <a:ea typeface="ＭＳ Ｐゴシック" pitchFamily="34" charset="-128"/>
              <a:cs typeface="ＭＳ Ｐゴシック" charset="0"/>
            </a:endParaRPr>
          </a:p>
          <a:p>
            <a:pPr algn="just"/>
            <a:r>
              <a:rPr lang="ro-RO" sz="1800" dirty="0">
                <a:ea typeface="ＭＳ Ｐゴシック" pitchFamily="34" charset="-128"/>
                <a:cs typeface="ＭＳ Ｐゴシック" charset="0"/>
              </a:rPr>
              <a:t>Giorgia Marchionni - Crhack Lab Foligno 4D</a:t>
            </a:r>
          </a:p>
          <a:p>
            <a:pPr algn="just"/>
            <a:r>
              <a:rPr lang="ro-RO" sz="1800" dirty="0">
                <a:ea typeface="ＭＳ Ｐゴシック" pitchFamily="34" charset="-128"/>
                <a:cs typeface="ＭＳ Ｐゴシック" charset="0"/>
              </a:rPr>
              <a:t>Silvia Fratini - Crhack Lab Foligno 4D</a:t>
            </a:r>
          </a:p>
          <a:p>
            <a:pPr algn="just"/>
            <a:r>
              <a:rPr lang="ro-RO" sz="1800" dirty="0">
                <a:ea typeface="ＭＳ Ｐゴシック" pitchFamily="34" charset="-128"/>
                <a:cs typeface="ＭＳ Ｐゴシック" charset="0"/>
              </a:rPr>
              <a:t>Fatma Eroğlan- Governorship of Istanbul</a:t>
            </a:r>
          </a:p>
          <a:p>
            <a:pPr algn="just"/>
            <a:r>
              <a:rPr kumimoji="0" lang="ro-RO" sz="1800" b="0" i="0" u="none" strike="noStrike" kern="1200" cap="none" spc="0" normalizeH="0" baseline="0" noProof="0" dirty="0">
                <a:ln>
                  <a:noFill/>
                </a:ln>
                <a:solidFill>
                  <a:schemeClr val="tx1"/>
                </a:solidFill>
                <a:effectLst/>
                <a:uLnTx/>
                <a:uFillTx/>
                <a:latin typeface="+mn-lt"/>
                <a:ea typeface="ＭＳ Ｐゴシック" pitchFamily="34" charset="-128"/>
                <a:cs typeface="ＭＳ Ｐゴシック" charset="0"/>
              </a:rPr>
              <a:t>Hristos Trikalis - </a:t>
            </a:r>
            <a:r>
              <a:rPr lang="en-US" dirty="0"/>
              <a:t>DIRECTORATE OF PRIMARY EDUCATION OF THESSALY</a:t>
            </a:r>
          </a:p>
          <a:p>
            <a:pPr algn="just"/>
            <a:r>
              <a:rPr kumimoji="0" lang="ro-RO" sz="1800" b="0" i="0" u="none" strike="noStrike" kern="1200" cap="none" spc="0" normalizeH="0" baseline="0" noProof="0" dirty="0">
                <a:ln>
                  <a:noFill/>
                </a:ln>
                <a:solidFill>
                  <a:schemeClr val="tx1"/>
                </a:solidFill>
                <a:effectLst/>
                <a:uLnTx/>
                <a:uFillTx/>
                <a:latin typeface="+mn-lt"/>
                <a:ea typeface="ＭＳ Ｐゴシック" pitchFamily="34" charset="-128"/>
                <a:cs typeface="ＭＳ Ｐゴシック" charset="0"/>
              </a:rPr>
              <a:t>Achilles Kostoulas - </a:t>
            </a:r>
            <a:r>
              <a:rPr lang="en-US" dirty="0"/>
              <a:t>DEVELOPMENT CENTER OF THESSALY </a:t>
            </a:r>
          </a:p>
          <a:p>
            <a:pPr algn="just"/>
            <a:r>
              <a:rPr lang="en-US" dirty="0"/>
              <a:t> </a:t>
            </a:r>
          </a:p>
          <a:p>
            <a:pPr algn="just"/>
            <a:endParaRPr kumimoji="0" lang="it-IT" sz="1800" b="0" i="0" u="none" strike="noStrike" kern="1200" cap="none" spc="0" normalizeH="0" baseline="0" noProof="0" dirty="0">
              <a:ln>
                <a:noFill/>
              </a:ln>
              <a:solidFill>
                <a:schemeClr val="tx1"/>
              </a:solidFill>
              <a:effectLst/>
              <a:uLnTx/>
              <a:uFillTx/>
              <a:latin typeface="+mn-lt"/>
              <a:ea typeface="ＭＳ Ｐゴシック" pitchFamily="34" charset="-128"/>
              <a:cs typeface="ＭＳ Ｐゴシック" charset="0"/>
            </a:endParaRPr>
          </a:p>
          <a:p>
            <a:pPr algn="just"/>
            <a:endParaRPr lang="en-US" b="1" dirty="0"/>
          </a:p>
          <a:p>
            <a:pPr algn="just"/>
            <a:r>
              <a:rPr lang="en-US" b="1" dirty="0"/>
              <a:t> </a:t>
            </a:r>
            <a:endParaRPr lang="en-US" dirty="0"/>
          </a:p>
          <a:p>
            <a:pPr algn="just"/>
            <a:endParaRPr lang="en-US" dirty="0"/>
          </a:p>
          <a:p>
            <a:pPr algn="just"/>
            <a:endParaRPr lang="en-US" dirty="0"/>
          </a:p>
        </p:txBody>
      </p:sp>
      <p:sp>
        <p:nvSpPr>
          <p:cNvPr id="2" name="Footer Placeholder 1"/>
          <p:cNvSpPr>
            <a:spLocks noGrp="1"/>
          </p:cNvSpPr>
          <p:nvPr>
            <p:ph type="ftr" sz="quarter" idx="11"/>
          </p:nvPr>
        </p:nvSpPr>
        <p:spPr/>
        <p:txBody>
          <a:bodyPr/>
          <a:lstStyle/>
          <a:p>
            <a:r>
              <a:rPr lang="en-US"/>
              <a:t>2021-1-EL01-KA220-SCH-000027810</a:t>
            </a:r>
            <a:endParaRPr lang="el-GR"/>
          </a:p>
        </p:txBody>
      </p:sp>
      <p:pic>
        <p:nvPicPr>
          <p:cNvPr id="3" name="Picture 2">
            <a:extLst>
              <a:ext uri="{FF2B5EF4-FFF2-40B4-BE49-F238E27FC236}">
                <a16:creationId xmlns:a16="http://schemas.microsoft.com/office/drawing/2014/main" id="{2DFB212D-2A4E-9AEC-61FE-B5B44ECA3D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3933056"/>
            <a:ext cx="2939818" cy="220486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1570B3C-2525-A265-DB6A-F73A60A738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0665" y="3998230"/>
            <a:ext cx="2852920" cy="2139690"/>
          </a:xfrm>
          <a:prstGeom prst="rect">
            <a:avLst/>
          </a:prstGeom>
          <a:ln>
            <a:noFill/>
          </a:ln>
          <a:effectLst>
            <a:outerShdw blurRad="292100" dist="139700" dir="2700000" algn="tl" rotWithShape="0">
              <a:srgbClr val="333333">
                <a:alpha val="65000"/>
              </a:srgbClr>
            </a:outerShdw>
          </a:effectLst>
        </p:spPr>
      </p:pic>
      <p:pic>
        <p:nvPicPr>
          <p:cNvPr id="8" name="Imagine 7"/>
          <p:cNvPicPr/>
          <p:nvPr/>
        </p:nvPicPr>
        <p:blipFill>
          <a:blip r:embed="rId5">
            <a:extLst>
              <a:ext uri="{28A0092B-C50C-407E-A947-70E740481C1C}">
                <a14:useLocalDpi xmlns:a14="http://schemas.microsoft.com/office/drawing/2010/main" val="0"/>
              </a:ext>
            </a:extLst>
          </a:blip>
          <a:srcRect/>
          <a:stretch>
            <a:fillRect/>
          </a:stretch>
        </p:blipFill>
        <p:spPr bwMode="auto">
          <a:xfrm>
            <a:off x="1172990" y="495136"/>
            <a:ext cx="2287905" cy="418465"/>
          </a:xfrm>
          <a:prstGeom prst="rect">
            <a:avLst/>
          </a:prstGeom>
          <a:noFill/>
        </p:spPr>
      </p:pic>
      <p:pic>
        <p:nvPicPr>
          <p:cNvPr id="10" name="Imagine 1" descr="https://www.goethe.de/resources/files/jpg304/Intro_Erasmus1.jpg"/>
          <p:cNvPicPr/>
          <p:nvPr/>
        </p:nvPicPr>
        <p:blipFill>
          <a:blip r:embed="rId6"/>
          <a:srcRect/>
          <a:stretch>
            <a:fillRect/>
          </a:stretch>
        </p:blipFill>
        <p:spPr bwMode="auto">
          <a:xfrm>
            <a:off x="6804248" y="314161"/>
            <a:ext cx="1512570" cy="650240"/>
          </a:xfrm>
          <a:prstGeom prst="rect">
            <a:avLst/>
          </a:prstGeom>
          <a:noFill/>
          <a:ln w="9525">
            <a:noFill/>
            <a:miter lim="800000"/>
            <a:headEnd/>
            <a:tailEnd/>
          </a:ln>
        </p:spPr>
      </p:pic>
      <p:pic>
        <p:nvPicPr>
          <p:cNvPr id="11" name="Imagine 2"/>
          <p:cNvPicPr/>
          <p:nvPr/>
        </p:nvPicPr>
        <p:blipFill>
          <a:blip r:embed="rId7"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Tree>
    <p:extLst>
      <p:ext uri="{BB962C8B-B14F-4D97-AF65-F5344CB8AC3E}">
        <p14:creationId xmlns:p14="http://schemas.microsoft.com/office/powerpoint/2010/main" val="4157702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2" name="Footer Placeholder 1"/>
          <p:cNvSpPr>
            <a:spLocks noGrp="1"/>
          </p:cNvSpPr>
          <p:nvPr>
            <p:ph type="ftr" sz="quarter" idx="11"/>
          </p:nvPr>
        </p:nvSpPr>
        <p:spPr/>
        <p:txBody>
          <a:bodyPr/>
          <a:lstStyle/>
          <a:p>
            <a:r>
              <a:rPr lang="en-US"/>
              <a:t>2021-1-EL01-KA220-SCH-000027810</a:t>
            </a:r>
            <a:endParaRPr lang="el-GR"/>
          </a:p>
        </p:txBody>
      </p:sp>
      <p:sp>
        <p:nvSpPr>
          <p:cNvPr id="5" name="TextBox 4">
            <a:extLst>
              <a:ext uri="{FF2B5EF4-FFF2-40B4-BE49-F238E27FC236}">
                <a16:creationId xmlns:a16="http://schemas.microsoft.com/office/drawing/2014/main" id="{C9C4B191-B679-4DC6-9428-4EFF4B1BBFEF}"/>
              </a:ext>
            </a:extLst>
          </p:cNvPr>
          <p:cNvSpPr txBox="1"/>
          <p:nvPr/>
        </p:nvSpPr>
        <p:spPr>
          <a:xfrm>
            <a:off x="1299852" y="1887423"/>
            <a:ext cx="3664444" cy="3970318"/>
          </a:xfrm>
          <a:prstGeom prst="rect">
            <a:avLst/>
          </a:prstGeom>
          <a:noFill/>
        </p:spPr>
        <p:txBody>
          <a:bodyPr wrap="square">
            <a:spAutoFit/>
          </a:bodyPr>
          <a:lstStyle/>
          <a:p>
            <a:pPr algn="just"/>
            <a:r>
              <a:rPr lang="en-US" b="1" dirty="0"/>
              <a:t>Training on the use of the intellectual products of this project by educators of primary education</a:t>
            </a:r>
            <a:endParaRPr lang="ro-RO" b="1" dirty="0"/>
          </a:p>
          <a:p>
            <a:pPr algn="just"/>
            <a:endParaRPr lang="ro-RO" dirty="0"/>
          </a:p>
          <a:p>
            <a:pPr algn="just"/>
            <a:endParaRPr lang="ro-RO" dirty="0"/>
          </a:p>
          <a:p>
            <a:pPr algn="just"/>
            <a:r>
              <a:rPr lang="en-GB" dirty="0"/>
              <a:t>During the programme, each organisation presented the profile and work of their organisation and, in the context of the exchange of best practices, further details on the implementation of the programme were discussed.  The programme was implemented in the premises of AKETH. </a:t>
            </a:r>
            <a:endParaRPr lang="ro-RO" dirty="0"/>
          </a:p>
        </p:txBody>
      </p:sp>
      <p:sp>
        <p:nvSpPr>
          <p:cNvPr id="8" name="AutoShape 2">
            <a:extLst>
              <a:ext uri="{FF2B5EF4-FFF2-40B4-BE49-F238E27FC236}">
                <a16:creationId xmlns:a16="http://schemas.microsoft.com/office/drawing/2014/main" id="{201E2528-83DF-CD94-BC0A-7C08CD840DA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886AB7DE-65F9-16A1-15A9-D79DB7AF29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5505" y="2495550"/>
            <a:ext cx="3356834" cy="2517626"/>
          </a:xfrm>
          <a:prstGeom prst="rect">
            <a:avLst/>
          </a:prstGeom>
          <a:ln>
            <a:noFill/>
          </a:ln>
          <a:effectLst>
            <a:outerShdw blurRad="292100" dist="139700" dir="2700000" algn="tl" rotWithShape="0">
              <a:srgbClr val="333333">
                <a:alpha val="65000"/>
              </a:srgbClr>
            </a:outerShdw>
          </a:effectLst>
        </p:spPr>
      </p:pic>
      <p:pic>
        <p:nvPicPr>
          <p:cNvPr id="10" name="Imagine 7"/>
          <p:cNvPicPr/>
          <p:nvPr/>
        </p:nvPicPr>
        <p:blipFill>
          <a:blip r:embed="rId4">
            <a:extLst>
              <a:ext uri="{28A0092B-C50C-407E-A947-70E740481C1C}">
                <a14:useLocalDpi xmlns:a14="http://schemas.microsoft.com/office/drawing/2010/main" val="0"/>
              </a:ext>
            </a:extLst>
          </a:blip>
          <a:srcRect/>
          <a:stretch>
            <a:fillRect/>
          </a:stretch>
        </p:blipFill>
        <p:spPr bwMode="auto">
          <a:xfrm>
            <a:off x="1138482" y="468699"/>
            <a:ext cx="2287905" cy="418465"/>
          </a:xfrm>
          <a:prstGeom prst="rect">
            <a:avLst/>
          </a:prstGeom>
          <a:noFill/>
        </p:spPr>
      </p:pic>
      <p:pic>
        <p:nvPicPr>
          <p:cNvPr id="11" name="Imagine 1" descr="https://www.goethe.de/resources/files/jpg304/Intro_Erasmus1.jpg"/>
          <p:cNvPicPr/>
          <p:nvPr/>
        </p:nvPicPr>
        <p:blipFill>
          <a:blip r:embed="rId5"/>
          <a:srcRect/>
          <a:stretch>
            <a:fillRect/>
          </a:stretch>
        </p:blipFill>
        <p:spPr bwMode="auto">
          <a:xfrm>
            <a:off x="6769740" y="287724"/>
            <a:ext cx="1512570" cy="650240"/>
          </a:xfrm>
          <a:prstGeom prst="rect">
            <a:avLst/>
          </a:prstGeom>
          <a:noFill/>
          <a:ln w="9525">
            <a:noFill/>
            <a:miter lim="800000"/>
            <a:headEnd/>
            <a:tailEnd/>
          </a:ln>
        </p:spPr>
      </p:pic>
      <p:pic>
        <p:nvPicPr>
          <p:cNvPr id="12" name="Imagine 2"/>
          <p:cNvPicPr/>
          <p:nvPr/>
        </p:nvPicPr>
        <p:blipFill>
          <a:blip r:embed="rId6" cstate="print">
            <a:extLst>
              <a:ext uri="{28A0092B-C50C-407E-A947-70E740481C1C}">
                <a14:useLocalDpi xmlns:a14="http://schemas.microsoft.com/office/drawing/2010/main" val="0"/>
              </a:ext>
            </a:extLst>
          </a:blip>
          <a:stretch>
            <a:fillRect/>
          </a:stretch>
        </p:blipFill>
        <p:spPr>
          <a:xfrm>
            <a:off x="4321468" y="321845"/>
            <a:ext cx="1217295" cy="678180"/>
          </a:xfrm>
          <a:prstGeom prst="rect">
            <a:avLst/>
          </a:prstGeom>
        </p:spPr>
      </p:pic>
    </p:spTree>
    <p:extLst>
      <p:ext uri="{BB962C8B-B14F-4D97-AF65-F5344CB8AC3E}">
        <p14:creationId xmlns:p14="http://schemas.microsoft.com/office/powerpoint/2010/main" val="380809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2" name="Footer Placeholder 1"/>
          <p:cNvSpPr>
            <a:spLocks noGrp="1"/>
          </p:cNvSpPr>
          <p:nvPr>
            <p:ph type="ftr" sz="quarter" idx="11"/>
          </p:nvPr>
        </p:nvSpPr>
        <p:spPr/>
        <p:txBody>
          <a:bodyPr/>
          <a:lstStyle/>
          <a:p>
            <a:r>
              <a:rPr lang="en-US"/>
              <a:t>2021-1-EL01-KA220-SCH-000027810</a:t>
            </a:r>
            <a:endParaRPr lang="el-GR"/>
          </a:p>
        </p:txBody>
      </p:sp>
      <p:sp>
        <p:nvSpPr>
          <p:cNvPr id="5" name="TextBox 4">
            <a:extLst>
              <a:ext uri="{FF2B5EF4-FFF2-40B4-BE49-F238E27FC236}">
                <a16:creationId xmlns:a16="http://schemas.microsoft.com/office/drawing/2014/main" id="{C9C4B191-B679-4DC6-9428-4EFF4B1BBFEF}"/>
              </a:ext>
            </a:extLst>
          </p:cNvPr>
          <p:cNvSpPr txBox="1"/>
          <p:nvPr/>
        </p:nvSpPr>
        <p:spPr>
          <a:xfrm>
            <a:off x="4355976" y="1340768"/>
            <a:ext cx="4287902" cy="8679299"/>
          </a:xfrm>
          <a:prstGeom prst="rect">
            <a:avLst/>
          </a:prstGeom>
          <a:noFill/>
        </p:spPr>
        <p:txBody>
          <a:bodyPr wrap="square">
            <a:spAutoFit/>
          </a:bodyPr>
          <a:lstStyle/>
          <a:p>
            <a:pPr algn="just"/>
            <a:r>
              <a:rPr lang="en-US" b="1" dirty="0"/>
              <a:t>P</a:t>
            </a:r>
            <a:r>
              <a:rPr lang="en-GB" b="1" dirty="0" err="1"/>
              <a:t>ractical</a:t>
            </a:r>
            <a:r>
              <a:rPr lang="en-GB" b="1" dirty="0"/>
              <a:t> examples of the use of games by using an already highlighted application with reference to the city of Trikala. </a:t>
            </a:r>
          </a:p>
          <a:p>
            <a:pPr algn="just"/>
            <a:endParaRPr lang="en-GB" dirty="0"/>
          </a:p>
          <a:p>
            <a:pPr algn="just"/>
            <a:r>
              <a:rPr lang="en-GB" dirty="0"/>
              <a:t>The following sights were visited: Osman shah Mosque &amp; </a:t>
            </a:r>
            <a:r>
              <a:rPr lang="en-GB" dirty="0" err="1"/>
              <a:t>Hamam</a:t>
            </a:r>
            <a:r>
              <a:rPr lang="en-GB" dirty="0"/>
              <a:t> as well as the Old Town &amp; Castle of Trikala and with the help of the app https://en.actionbound.com/ information, photos, a virtual tour of the sights were accessed to complement the on-site visit. </a:t>
            </a:r>
            <a:endParaRPr lang="en-GB" dirty="0" smtClean="0"/>
          </a:p>
          <a:p>
            <a:pPr algn="just"/>
            <a:r>
              <a:rPr lang="en-GB" dirty="0" smtClean="0"/>
              <a:t>	The </a:t>
            </a:r>
            <a:r>
              <a:rPr lang="en-GB" dirty="0"/>
              <a:t>information in the app was tailored to the age specifics of the students and was interactive. The app was complemented with a form of evaluation and reflection through quiz questions with the role of reinforcing the experience gained during the visit.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ro-RO" dirty="0"/>
          </a:p>
          <a:p>
            <a:endParaRPr lang="ro-RO" dirty="0"/>
          </a:p>
          <a:p>
            <a:endParaRPr lang="ro-RO" dirty="0"/>
          </a:p>
          <a:p>
            <a:endParaRPr lang="ro-RO" dirty="0"/>
          </a:p>
          <a:p>
            <a:r>
              <a:rPr lang="en-GB" dirty="0"/>
              <a:t> </a:t>
            </a:r>
          </a:p>
          <a:p>
            <a:endParaRPr lang="ro-RO" dirty="0"/>
          </a:p>
          <a:p>
            <a:endParaRPr lang="ro-RO" dirty="0"/>
          </a:p>
          <a:p>
            <a:endParaRPr lang="ro-RO" dirty="0"/>
          </a:p>
          <a:p>
            <a:endParaRPr lang="ro-RO" dirty="0"/>
          </a:p>
          <a:p>
            <a:endParaRPr lang="ro-RO" dirty="0"/>
          </a:p>
          <a:p>
            <a:endParaRPr lang="ro-RO" dirty="0"/>
          </a:p>
          <a:p>
            <a:endParaRPr lang="ro-RO" dirty="0"/>
          </a:p>
        </p:txBody>
      </p:sp>
      <p:sp>
        <p:nvSpPr>
          <p:cNvPr id="8" name="AutoShape 2">
            <a:extLst>
              <a:ext uri="{FF2B5EF4-FFF2-40B4-BE49-F238E27FC236}">
                <a16:creationId xmlns:a16="http://schemas.microsoft.com/office/drawing/2014/main" id="{201E2528-83DF-CD94-BC0A-7C08CD840DA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92D75031-DCEE-1F06-B9F1-9802460C4A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068" y="2872759"/>
            <a:ext cx="2800656" cy="2096116"/>
          </a:xfrm>
          <a:prstGeom prst="rect">
            <a:avLst/>
          </a:prstGeom>
          <a:ln>
            <a:noFill/>
          </a:ln>
          <a:effectLst>
            <a:outerShdw blurRad="292100" dist="139700" dir="2700000" algn="tl" rotWithShape="0">
              <a:srgbClr val="333333">
                <a:alpha val="65000"/>
              </a:srgbClr>
            </a:outerShdw>
          </a:effectLst>
        </p:spPr>
      </p:pic>
      <p:pic>
        <p:nvPicPr>
          <p:cNvPr id="9" name="Imagine 7"/>
          <p:cNvPicPr/>
          <p:nvPr/>
        </p:nvPicPr>
        <p:blipFill>
          <a:blip r:embed="rId4">
            <a:extLst>
              <a:ext uri="{28A0092B-C50C-407E-A947-70E740481C1C}">
                <a14:useLocalDpi xmlns:a14="http://schemas.microsoft.com/office/drawing/2010/main" val="0"/>
              </a:ext>
            </a:extLst>
          </a:blip>
          <a:srcRect/>
          <a:stretch>
            <a:fillRect/>
          </a:stretch>
        </p:blipFill>
        <p:spPr bwMode="auto">
          <a:xfrm>
            <a:off x="1172990" y="495136"/>
            <a:ext cx="2287905" cy="418465"/>
          </a:xfrm>
          <a:prstGeom prst="rect">
            <a:avLst/>
          </a:prstGeom>
          <a:noFill/>
        </p:spPr>
      </p:pic>
      <p:pic>
        <p:nvPicPr>
          <p:cNvPr id="10" name="Imagine 1" descr="https://www.goethe.de/resources/files/jpg304/Intro_Erasmus1.jpg"/>
          <p:cNvPicPr/>
          <p:nvPr/>
        </p:nvPicPr>
        <p:blipFill>
          <a:blip r:embed="rId5"/>
          <a:srcRect/>
          <a:stretch>
            <a:fillRect/>
          </a:stretch>
        </p:blipFill>
        <p:spPr bwMode="auto">
          <a:xfrm>
            <a:off x="6804248" y="314161"/>
            <a:ext cx="1512570" cy="650240"/>
          </a:xfrm>
          <a:prstGeom prst="rect">
            <a:avLst/>
          </a:prstGeom>
          <a:noFill/>
          <a:ln w="9525">
            <a:noFill/>
            <a:miter lim="800000"/>
            <a:headEnd/>
            <a:tailEnd/>
          </a:ln>
        </p:spPr>
      </p:pic>
      <p:pic>
        <p:nvPicPr>
          <p:cNvPr id="11" name="Imagine 2"/>
          <p:cNvPicPr/>
          <p:nvPr/>
        </p:nvPicPr>
        <p:blipFill>
          <a:blip r:embed="rId6"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Tree>
    <p:extLst>
      <p:ext uri="{BB962C8B-B14F-4D97-AF65-F5344CB8AC3E}">
        <p14:creationId xmlns:p14="http://schemas.microsoft.com/office/powerpoint/2010/main" val="2067449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2" name="Footer Placeholder 1"/>
          <p:cNvSpPr>
            <a:spLocks noGrp="1"/>
          </p:cNvSpPr>
          <p:nvPr>
            <p:ph type="ftr" sz="quarter" idx="11"/>
          </p:nvPr>
        </p:nvSpPr>
        <p:spPr/>
        <p:txBody>
          <a:bodyPr/>
          <a:lstStyle/>
          <a:p>
            <a:r>
              <a:rPr lang="en-US"/>
              <a:t>2021-1-EL01-KA220-SCH-000027810</a:t>
            </a:r>
            <a:endParaRPr lang="el-GR"/>
          </a:p>
        </p:txBody>
      </p:sp>
      <p:sp>
        <p:nvSpPr>
          <p:cNvPr id="5" name="TextBox 4">
            <a:extLst>
              <a:ext uri="{FF2B5EF4-FFF2-40B4-BE49-F238E27FC236}">
                <a16:creationId xmlns:a16="http://schemas.microsoft.com/office/drawing/2014/main" id="{C9C4B191-B679-4DC6-9428-4EFF4B1BBFEF}"/>
              </a:ext>
            </a:extLst>
          </p:cNvPr>
          <p:cNvSpPr txBox="1"/>
          <p:nvPr/>
        </p:nvSpPr>
        <p:spPr>
          <a:xfrm>
            <a:off x="1000165" y="1849841"/>
            <a:ext cx="4248070" cy="3970318"/>
          </a:xfrm>
          <a:prstGeom prst="rect">
            <a:avLst/>
          </a:prstGeom>
          <a:noFill/>
        </p:spPr>
        <p:txBody>
          <a:bodyPr wrap="square">
            <a:spAutoFit/>
          </a:bodyPr>
          <a:lstStyle/>
          <a:p>
            <a:pPr algn="just"/>
            <a:r>
              <a:rPr lang="en-US" b="1" dirty="0"/>
              <a:t>Training on the use of the intellectual products of this project by educators of primary education. </a:t>
            </a:r>
            <a:endParaRPr lang="en-US" b="1" dirty="0" smtClean="0"/>
          </a:p>
          <a:p>
            <a:pPr algn="just"/>
            <a:endParaRPr lang="en-US" b="1" dirty="0"/>
          </a:p>
          <a:p>
            <a:pPr algn="just"/>
            <a:r>
              <a:rPr lang="en-US" dirty="0" smtClean="0"/>
              <a:t>Content</a:t>
            </a:r>
            <a:r>
              <a:rPr lang="en-US" dirty="0"/>
              <a:t>:</a:t>
            </a:r>
          </a:p>
          <a:p>
            <a:pPr marL="285750" indent="-285750" algn="just">
              <a:buFontTx/>
              <a:buChar char="-"/>
            </a:pPr>
            <a:r>
              <a:rPr lang="en-US" dirty="0"/>
              <a:t>The advantages of  using the games for affective engagement, behaviorist engagement, cognitive engagement, social and cultural engagement </a:t>
            </a:r>
          </a:p>
          <a:p>
            <a:pPr marL="285750" indent="-285750" algn="just">
              <a:buFontTx/>
              <a:buChar char="-"/>
            </a:pPr>
            <a:r>
              <a:rPr lang="en-US" dirty="0"/>
              <a:t>Gamification </a:t>
            </a:r>
          </a:p>
          <a:p>
            <a:pPr marL="285750" indent="-285750" algn="just">
              <a:buFontTx/>
              <a:buChar char="-"/>
            </a:pPr>
            <a:r>
              <a:rPr lang="en-US" dirty="0"/>
              <a:t>The </a:t>
            </a:r>
            <a:r>
              <a:rPr lang="en-US" dirty="0" err="1"/>
              <a:t>Prenski</a:t>
            </a:r>
            <a:r>
              <a:rPr lang="en-US" dirty="0"/>
              <a:t> model</a:t>
            </a:r>
          </a:p>
          <a:p>
            <a:pPr marL="285750" indent="-285750" algn="just">
              <a:buFontTx/>
              <a:buChar char="-"/>
            </a:pPr>
            <a:r>
              <a:rPr lang="en-US" dirty="0"/>
              <a:t>Teaching scenarios – good practices about using the games play learning</a:t>
            </a:r>
          </a:p>
          <a:p>
            <a:pPr marL="285750" indent="-285750" algn="just">
              <a:buFontTx/>
              <a:buChar char="-"/>
            </a:pPr>
            <a:r>
              <a:rPr lang="en-US" dirty="0"/>
              <a:t>Useful </a:t>
            </a:r>
            <a:r>
              <a:rPr lang="en-US" dirty="0" smtClean="0"/>
              <a:t>resources</a:t>
            </a:r>
            <a:endParaRPr lang="ro-RO" dirty="0"/>
          </a:p>
        </p:txBody>
      </p:sp>
      <p:sp>
        <p:nvSpPr>
          <p:cNvPr id="8" name="AutoShape 2">
            <a:extLst>
              <a:ext uri="{FF2B5EF4-FFF2-40B4-BE49-F238E27FC236}">
                <a16:creationId xmlns:a16="http://schemas.microsoft.com/office/drawing/2014/main" id="{201E2528-83DF-CD94-BC0A-7C08CD840DA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CF12690E-EF61-DEFD-DE4A-9B1C7EFB1F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6096" y="2585980"/>
            <a:ext cx="3234692" cy="2426019"/>
          </a:xfrm>
          <a:prstGeom prst="rect">
            <a:avLst/>
          </a:prstGeom>
          <a:ln>
            <a:noFill/>
          </a:ln>
          <a:effectLst>
            <a:outerShdw blurRad="292100" dist="139700" dir="2700000" algn="tl" rotWithShape="0">
              <a:srgbClr val="333333">
                <a:alpha val="65000"/>
              </a:srgbClr>
            </a:outerShdw>
          </a:effectLst>
        </p:spPr>
      </p:pic>
      <p:pic>
        <p:nvPicPr>
          <p:cNvPr id="9" name="Imagine 7"/>
          <p:cNvPicPr/>
          <p:nvPr/>
        </p:nvPicPr>
        <p:blipFill>
          <a:blip r:embed="rId4">
            <a:extLst>
              <a:ext uri="{28A0092B-C50C-407E-A947-70E740481C1C}">
                <a14:useLocalDpi xmlns:a14="http://schemas.microsoft.com/office/drawing/2010/main" val="0"/>
              </a:ext>
            </a:extLst>
          </a:blip>
          <a:srcRect/>
          <a:stretch>
            <a:fillRect/>
          </a:stretch>
        </p:blipFill>
        <p:spPr bwMode="auto">
          <a:xfrm>
            <a:off x="1172990" y="393536"/>
            <a:ext cx="2287905" cy="418465"/>
          </a:xfrm>
          <a:prstGeom prst="rect">
            <a:avLst/>
          </a:prstGeom>
          <a:noFill/>
        </p:spPr>
      </p:pic>
      <p:pic>
        <p:nvPicPr>
          <p:cNvPr id="10" name="Imagine 1" descr="https://www.goethe.de/resources/files/jpg304/Intro_Erasmus1.jpg"/>
          <p:cNvPicPr/>
          <p:nvPr/>
        </p:nvPicPr>
        <p:blipFill>
          <a:blip r:embed="rId5"/>
          <a:srcRect/>
          <a:stretch>
            <a:fillRect/>
          </a:stretch>
        </p:blipFill>
        <p:spPr bwMode="auto">
          <a:xfrm>
            <a:off x="6804248" y="314161"/>
            <a:ext cx="1512570" cy="650240"/>
          </a:xfrm>
          <a:prstGeom prst="rect">
            <a:avLst/>
          </a:prstGeom>
          <a:noFill/>
          <a:ln w="9525">
            <a:noFill/>
            <a:miter lim="800000"/>
            <a:headEnd/>
            <a:tailEnd/>
          </a:ln>
        </p:spPr>
      </p:pic>
      <p:pic>
        <p:nvPicPr>
          <p:cNvPr id="11" name="Imagine 2"/>
          <p:cNvPicPr/>
          <p:nvPr/>
        </p:nvPicPr>
        <p:blipFill>
          <a:blip r:embed="rId6"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Tree>
    <p:extLst>
      <p:ext uri="{BB962C8B-B14F-4D97-AF65-F5344CB8AC3E}">
        <p14:creationId xmlns:p14="http://schemas.microsoft.com/office/powerpoint/2010/main" val="3785380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2" name="Footer Placeholder 1"/>
          <p:cNvSpPr>
            <a:spLocks noGrp="1"/>
          </p:cNvSpPr>
          <p:nvPr>
            <p:ph type="ftr" sz="quarter" idx="11"/>
          </p:nvPr>
        </p:nvSpPr>
        <p:spPr/>
        <p:txBody>
          <a:bodyPr/>
          <a:lstStyle/>
          <a:p>
            <a:r>
              <a:rPr lang="en-US"/>
              <a:t>2021-1-EL01-KA220-SCH-000027810</a:t>
            </a:r>
            <a:endParaRPr lang="el-GR"/>
          </a:p>
        </p:txBody>
      </p:sp>
      <p:sp>
        <p:nvSpPr>
          <p:cNvPr id="5" name="TextBox 4">
            <a:extLst>
              <a:ext uri="{FF2B5EF4-FFF2-40B4-BE49-F238E27FC236}">
                <a16:creationId xmlns:a16="http://schemas.microsoft.com/office/drawing/2014/main" id="{C9C4B191-B679-4DC6-9428-4EFF4B1BBFEF}"/>
              </a:ext>
            </a:extLst>
          </p:cNvPr>
          <p:cNvSpPr txBox="1"/>
          <p:nvPr/>
        </p:nvSpPr>
        <p:spPr>
          <a:xfrm>
            <a:off x="4475480" y="1502688"/>
            <a:ext cx="4062996" cy="5355312"/>
          </a:xfrm>
          <a:prstGeom prst="rect">
            <a:avLst/>
          </a:prstGeom>
          <a:noFill/>
        </p:spPr>
        <p:txBody>
          <a:bodyPr wrap="square">
            <a:spAutoFit/>
          </a:bodyPr>
          <a:lstStyle/>
          <a:p>
            <a:pPr algn="just"/>
            <a:r>
              <a:rPr lang="en-GB" dirty="0"/>
              <a:t> The partners visited the offices of the Directorate of Primary Education in Trikala and were informed about the functioning of the Directorate and the schools belonging to it. </a:t>
            </a:r>
            <a:endParaRPr lang="en-GB" dirty="0" smtClean="0"/>
          </a:p>
          <a:p>
            <a:pPr algn="just"/>
            <a:r>
              <a:rPr lang="en-GB" dirty="0" smtClean="0"/>
              <a:t>They </a:t>
            </a:r>
            <a:r>
              <a:rPr lang="en-GB" dirty="0"/>
              <a:t>also visited the regional unit in Trikala, where they were welcomed by the deputy regional governor, Mr. Christos </a:t>
            </a:r>
            <a:r>
              <a:rPr lang="en-GB" dirty="0" err="1"/>
              <a:t>Michalakis</a:t>
            </a:r>
            <a:r>
              <a:rPr lang="en-GB" dirty="0"/>
              <a:t>, while Mr. Bardas and Mr. </a:t>
            </a:r>
            <a:r>
              <a:rPr lang="en-GB" dirty="0" err="1"/>
              <a:t>Boutinas</a:t>
            </a:r>
            <a:r>
              <a:rPr lang="en-GB" dirty="0"/>
              <a:t> were also present at the meeting. </a:t>
            </a:r>
            <a:endParaRPr lang="en-GB" dirty="0" smtClean="0"/>
          </a:p>
          <a:p>
            <a:pPr algn="just"/>
            <a:r>
              <a:rPr lang="en-GB" dirty="0" smtClean="0"/>
              <a:t>The </a:t>
            </a:r>
            <a:r>
              <a:rPr lang="en-GB" dirty="0"/>
              <a:t>guided tours of Trikala were particularly interesting and the participants cultivated friendships and laid the foundations for the second mobility, which will take place in Italy in October 2022.</a:t>
            </a:r>
          </a:p>
          <a:p>
            <a:endParaRPr lang="en-GB" dirty="0"/>
          </a:p>
          <a:p>
            <a:endParaRPr lang="en-GB" dirty="0"/>
          </a:p>
        </p:txBody>
      </p:sp>
      <p:sp>
        <p:nvSpPr>
          <p:cNvPr id="3" name="AutoShape 2">
            <a:extLst>
              <a:ext uri="{FF2B5EF4-FFF2-40B4-BE49-F238E27FC236}">
                <a16:creationId xmlns:a16="http://schemas.microsoft.com/office/drawing/2014/main" id="{84B0E451-7FFF-F19C-90DB-CC752BE6E29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10140B1B-195B-9176-63CE-905F7F3078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2594600"/>
            <a:ext cx="3165700" cy="2374275"/>
          </a:xfrm>
          <a:prstGeom prst="rect">
            <a:avLst/>
          </a:prstGeom>
          <a:ln>
            <a:noFill/>
          </a:ln>
          <a:effectLst>
            <a:outerShdw blurRad="292100" dist="139700" dir="2700000" algn="tl" rotWithShape="0">
              <a:srgbClr val="333333">
                <a:alpha val="65000"/>
              </a:srgbClr>
            </a:outerShdw>
          </a:effectLst>
        </p:spPr>
      </p:pic>
      <p:pic>
        <p:nvPicPr>
          <p:cNvPr id="8" name="Imagine 7"/>
          <p:cNvPicPr/>
          <p:nvPr/>
        </p:nvPicPr>
        <p:blipFill>
          <a:blip r:embed="rId4">
            <a:extLst>
              <a:ext uri="{28A0092B-C50C-407E-A947-70E740481C1C}">
                <a14:useLocalDpi xmlns:a14="http://schemas.microsoft.com/office/drawing/2010/main" val="0"/>
              </a:ext>
            </a:extLst>
          </a:blip>
          <a:srcRect/>
          <a:stretch>
            <a:fillRect/>
          </a:stretch>
        </p:blipFill>
        <p:spPr bwMode="auto">
          <a:xfrm>
            <a:off x="1172990" y="495136"/>
            <a:ext cx="2287905" cy="418465"/>
          </a:xfrm>
          <a:prstGeom prst="rect">
            <a:avLst/>
          </a:prstGeom>
          <a:noFill/>
        </p:spPr>
      </p:pic>
      <p:pic>
        <p:nvPicPr>
          <p:cNvPr id="9" name="Imagine 1" descr="https://www.goethe.de/resources/files/jpg304/Intro_Erasmus1.jpg"/>
          <p:cNvPicPr/>
          <p:nvPr/>
        </p:nvPicPr>
        <p:blipFill>
          <a:blip r:embed="rId5"/>
          <a:srcRect/>
          <a:stretch>
            <a:fillRect/>
          </a:stretch>
        </p:blipFill>
        <p:spPr bwMode="auto">
          <a:xfrm>
            <a:off x="6804248" y="314161"/>
            <a:ext cx="1512570" cy="650240"/>
          </a:xfrm>
          <a:prstGeom prst="rect">
            <a:avLst/>
          </a:prstGeom>
          <a:noFill/>
          <a:ln w="9525">
            <a:noFill/>
            <a:miter lim="800000"/>
            <a:headEnd/>
            <a:tailEnd/>
          </a:ln>
        </p:spPr>
      </p:pic>
      <p:pic>
        <p:nvPicPr>
          <p:cNvPr id="10" name="Imagine 2"/>
          <p:cNvPicPr/>
          <p:nvPr/>
        </p:nvPicPr>
        <p:blipFill>
          <a:blip r:embed="rId6"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Tree>
    <p:extLst>
      <p:ext uri="{BB962C8B-B14F-4D97-AF65-F5344CB8AC3E}">
        <p14:creationId xmlns:p14="http://schemas.microsoft.com/office/powerpoint/2010/main" val="3128202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ide bars.jpg"/>
          <p:cNvPicPr>
            <a:picLocks noChangeAspect="1"/>
          </p:cNvPicPr>
          <p:nvPr/>
        </p:nvPicPr>
        <p:blipFill>
          <a:blip r:embed="rId2" cstate="print"/>
          <a:srcRect r="56785"/>
          <a:stretch>
            <a:fillRect/>
          </a:stretch>
        </p:blipFill>
        <p:spPr>
          <a:xfrm>
            <a:off x="0" y="0"/>
            <a:ext cx="1285852" cy="6858000"/>
          </a:xfrm>
          <a:prstGeom prst="rect">
            <a:avLst/>
          </a:prstGeom>
        </p:spPr>
      </p:pic>
      <p:sp>
        <p:nvSpPr>
          <p:cNvPr id="7" name="6 - TextBox"/>
          <p:cNvSpPr txBox="1"/>
          <p:nvPr/>
        </p:nvSpPr>
        <p:spPr>
          <a:xfrm>
            <a:off x="1475656" y="1268760"/>
            <a:ext cx="6948264" cy="4832092"/>
          </a:xfrm>
          <a:prstGeom prst="rect">
            <a:avLst/>
          </a:prstGeom>
          <a:noFill/>
        </p:spPr>
        <p:txBody>
          <a:bodyPr wrap="square" rtlCol="0">
            <a:spAutoFit/>
          </a:bodyPr>
          <a:lstStyle/>
          <a:p>
            <a:pPr algn="r"/>
            <a:r>
              <a:rPr lang="en-US" sz="3600" b="1" dirty="0"/>
              <a:t>Tasks and responsibilities of each partner </a:t>
            </a:r>
            <a:r>
              <a:rPr lang="en-US" sz="3600" b="1" dirty="0" err="1"/>
              <a:t>organisation</a:t>
            </a:r>
            <a:r>
              <a:rPr lang="en-US" sz="3600" b="1" dirty="0"/>
              <a:t> </a:t>
            </a:r>
          </a:p>
          <a:p>
            <a:pPr algn="r"/>
            <a:endParaRPr lang="en-US" sz="2000" dirty="0"/>
          </a:p>
          <a:p>
            <a:pPr algn="just">
              <a:buFont typeface="Wingdings" pitchFamily="2" charset="2"/>
              <a:buChar char="q"/>
            </a:pPr>
            <a:r>
              <a:rPr lang="en-US" dirty="0"/>
              <a:t>Directorate of Primary Education of </a:t>
            </a:r>
            <a:r>
              <a:rPr lang="en-US" dirty="0" err="1"/>
              <a:t>Trikala</a:t>
            </a:r>
            <a:r>
              <a:rPr lang="en-US" dirty="0"/>
              <a:t> (with co-leader </a:t>
            </a:r>
            <a:r>
              <a:rPr lang="en-US" dirty="0" err="1"/>
              <a:t>Inspectoratul</a:t>
            </a:r>
            <a:r>
              <a:rPr lang="en-US" dirty="0"/>
              <a:t> </a:t>
            </a:r>
            <a:r>
              <a:rPr lang="en-US" dirty="0" err="1"/>
              <a:t>scolar</a:t>
            </a:r>
            <a:r>
              <a:rPr lang="en-US" dirty="0"/>
              <a:t> </a:t>
            </a:r>
            <a:r>
              <a:rPr lang="en-US" dirty="0" err="1"/>
              <a:t>judetean</a:t>
            </a:r>
            <a:r>
              <a:rPr lang="en-US" dirty="0"/>
              <a:t> Iasi) is responsible for the first intellectual product O1- Game-based learning integration guide</a:t>
            </a:r>
          </a:p>
          <a:p>
            <a:pPr algn="just">
              <a:buFont typeface="Wingdings" pitchFamily="2" charset="2"/>
              <a:buChar char="q"/>
            </a:pPr>
            <a:endParaRPr lang="en-US" dirty="0"/>
          </a:p>
          <a:p>
            <a:pPr algn="just">
              <a:buFont typeface="Wingdings" pitchFamily="2" charset="2"/>
              <a:buChar char="q"/>
            </a:pPr>
            <a:r>
              <a:rPr lang="en-US" dirty="0"/>
              <a:t>CRHACK LAB FOLIGNO 4D ODV (with co-leader ISTANBUL VALILIGI) is responsible for the second intellectual product O2 -Application for mobile devices of a digital platform for browsing and presenting information of cultural points of interest</a:t>
            </a:r>
          </a:p>
          <a:p>
            <a:pPr algn="just">
              <a:buFont typeface="Wingdings" pitchFamily="2" charset="2"/>
              <a:buChar char="q"/>
            </a:pPr>
            <a:endParaRPr lang="el-GR" dirty="0"/>
          </a:p>
          <a:p>
            <a:pPr algn="just">
              <a:buFont typeface="Wingdings" pitchFamily="2" charset="2"/>
              <a:buChar char="q"/>
            </a:pPr>
            <a:r>
              <a:rPr lang="en-US" dirty="0"/>
              <a:t>The Development Center of Thessaly is responsible for the third intellectual product O3- Interactive educational games for elementary school children</a:t>
            </a:r>
          </a:p>
        </p:txBody>
      </p:sp>
      <p:sp>
        <p:nvSpPr>
          <p:cNvPr id="2" name="Footer Placeholder 1"/>
          <p:cNvSpPr>
            <a:spLocks noGrp="1"/>
          </p:cNvSpPr>
          <p:nvPr>
            <p:ph type="ftr" sz="quarter" idx="11"/>
          </p:nvPr>
        </p:nvSpPr>
        <p:spPr/>
        <p:txBody>
          <a:bodyPr/>
          <a:lstStyle/>
          <a:p>
            <a:r>
              <a:rPr lang="en-US"/>
              <a:t>2021-1-EL01-KA220-SCH-000027810</a:t>
            </a:r>
            <a:endParaRPr lang="el-GR"/>
          </a:p>
        </p:txBody>
      </p:sp>
      <p:pic>
        <p:nvPicPr>
          <p:cNvPr id="8" name="Imagine 7"/>
          <p:cNvPicPr/>
          <p:nvPr/>
        </p:nvPicPr>
        <p:blipFill>
          <a:blip r:embed="rId3">
            <a:extLst>
              <a:ext uri="{28A0092B-C50C-407E-A947-70E740481C1C}">
                <a14:useLocalDpi xmlns:a14="http://schemas.microsoft.com/office/drawing/2010/main" val="0"/>
              </a:ext>
            </a:extLst>
          </a:blip>
          <a:srcRect/>
          <a:stretch>
            <a:fillRect/>
          </a:stretch>
        </p:blipFill>
        <p:spPr bwMode="auto">
          <a:xfrm>
            <a:off x="1172990" y="495136"/>
            <a:ext cx="2287905" cy="418465"/>
          </a:xfrm>
          <a:prstGeom prst="rect">
            <a:avLst/>
          </a:prstGeom>
          <a:noFill/>
        </p:spPr>
      </p:pic>
      <p:pic>
        <p:nvPicPr>
          <p:cNvPr id="10" name="Imagine 1" descr="https://www.goethe.de/resources/files/jpg304/Intro_Erasmus1.jpg"/>
          <p:cNvPicPr/>
          <p:nvPr/>
        </p:nvPicPr>
        <p:blipFill>
          <a:blip r:embed="rId4"/>
          <a:srcRect/>
          <a:stretch>
            <a:fillRect/>
          </a:stretch>
        </p:blipFill>
        <p:spPr bwMode="auto">
          <a:xfrm>
            <a:off x="6804248" y="314161"/>
            <a:ext cx="1512570" cy="650240"/>
          </a:xfrm>
          <a:prstGeom prst="rect">
            <a:avLst/>
          </a:prstGeom>
          <a:noFill/>
          <a:ln w="9525">
            <a:noFill/>
            <a:miter lim="800000"/>
            <a:headEnd/>
            <a:tailEnd/>
          </a:ln>
        </p:spPr>
      </p:pic>
      <p:pic>
        <p:nvPicPr>
          <p:cNvPr id="11" name="Imagine 2"/>
          <p:cNvPicPr/>
          <p:nvPr/>
        </p:nvPicPr>
        <p:blipFill>
          <a:blip r:embed="rId5" cstate="print">
            <a:extLst>
              <a:ext uri="{28A0092B-C50C-407E-A947-70E740481C1C}">
                <a14:useLocalDpi xmlns:a14="http://schemas.microsoft.com/office/drawing/2010/main" val="0"/>
              </a:ext>
            </a:extLst>
          </a:blip>
          <a:stretch>
            <a:fillRect/>
          </a:stretch>
        </p:blipFill>
        <p:spPr>
          <a:xfrm>
            <a:off x="4355976" y="348282"/>
            <a:ext cx="1217295" cy="678180"/>
          </a:xfrm>
          <a:prstGeom prst="rect">
            <a:avLst/>
          </a:prstGeom>
        </p:spPr>
      </p:pic>
    </p:spTree>
    <p:extLst>
      <p:ext uri="{BB962C8B-B14F-4D97-AF65-F5344CB8AC3E}">
        <p14:creationId xmlns:p14="http://schemas.microsoft.com/office/powerpoint/2010/main" val="1311149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788</TotalTime>
  <Words>1309</Words>
  <Application>Microsoft Office PowerPoint</Application>
  <PresentationFormat>On-screen Show (4:3)</PresentationFormat>
  <Paragraphs>125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Times New Roman</vt:lpstr>
      <vt:lpstr>Wingdings</vt:lpstr>
      <vt:lpstr>Θέμα του Office</vt:lpstr>
      <vt:lpstr>  Playing and learning from the past  Kickoff Meeting, 05-06 July 2022, Trikala, Greece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and CONTRACTUAL RULES</dc:title>
  <dc:creator>ypogeio</dc:creator>
  <cp:lastModifiedBy>gabi</cp:lastModifiedBy>
  <cp:revision>82</cp:revision>
  <cp:lastPrinted>2022-05-31T16:49:39Z</cp:lastPrinted>
  <dcterms:created xsi:type="dcterms:W3CDTF">2018-11-16T16:05:06Z</dcterms:created>
  <dcterms:modified xsi:type="dcterms:W3CDTF">2022-09-03T07:12:27Z</dcterms:modified>
</cp:coreProperties>
</file>